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2"/>
  </p:notesMasterIdLst>
  <p:handoutMasterIdLst>
    <p:handoutMasterId r:id="rId23"/>
  </p:handoutMasterIdLst>
  <p:sldIdLst>
    <p:sldId id="330" r:id="rId2"/>
    <p:sldId id="339" r:id="rId3"/>
    <p:sldId id="340" r:id="rId4"/>
    <p:sldId id="341" r:id="rId5"/>
    <p:sldId id="354" r:id="rId6"/>
    <p:sldId id="377" r:id="rId7"/>
    <p:sldId id="373" r:id="rId8"/>
    <p:sldId id="374" r:id="rId9"/>
    <p:sldId id="375" r:id="rId10"/>
    <p:sldId id="376" r:id="rId11"/>
    <p:sldId id="343" r:id="rId12"/>
    <p:sldId id="378" r:id="rId13"/>
    <p:sldId id="379" r:id="rId14"/>
    <p:sldId id="380" r:id="rId15"/>
    <p:sldId id="349" r:id="rId16"/>
    <p:sldId id="381" r:id="rId17"/>
    <p:sldId id="382" r:id="rId18"/>
    <p:sldId id="383" r:id="rId19"/>
    <p:sldId id="384" r:id="rId20"/>
    <p:sldId id="338" r:id="rId21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7274" autoAdjust="0"/>
  </p:normalViewPr>
  <p:slideViewPr>
    <p:cSldViewPr snapToGrid="0" snapToObjects="1">
      <p:cViewPr varScale="1">
        <p:scale>
          <a:sx n="152" d="100"/>
          <a:sy n="152" d="100"/>
        </p:scale>
        <p:origin x="426" y="132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1" d="100"/>
          <a:sy n="141" d="100"/>
        </p:scale>
        <p:origin x="5616" y="200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9850" y="741363"/>
            <a:ext cx="6572250" cy="36972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13993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smtClean="0"/>
              <a:t>Insert the title of your </a:t>
            </a:r>
            <a:br>
              <a:rPr lang="en-GB" noProof="0" dirty="0" smtClean="0"/>
            </a:br>
            <a:r>
              <a:rPr lang="en-GB" noProof="0" dirty="0" smtClean="0"/>
              <a:t>presentation here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 smtClean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900" b="1" i="0" kern="0" spc="31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 smtClean="0"/>
              <a:t>Insert the occasion and date of your presentation here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  <a:endParaRPr lang="de-DE" dirty="0" smtClean="0"/>
          </a:p>
          <a:p>
            <a:pPr lvl="2"/>
            <a:r>
              <a:rPr lang="en-GB" noProof="0" dirty="0" smtClean="0"/>
              <a:t>Third level</a:t>
            </a:r>
            <a:endParaRPr lang="de-DE" dirty="0" smtClean="0"/>
          </a:p>
          <a:p>
            <a:pPr lvl="3"/>
            <a:r>
              <a:rPr lang="en-GB" noProof="0" dirty="0" smtClean="0"/>
              <a:t>Fourth level</a:t>
            </a:r>
            <a:endParaRPr lang="de-DE" dirty="0" smtClean="0"/>
          </a:p>
          <a:p>
            <a:pPr lvl="4"/>
            <a:r>
              <a:rPr lang="en-GB" noProof="0" dirty="0" smtClean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68716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>
                <a:effectLst/>
              </a:rPr>
              <a:t>Enter </a:t>
            </a:r>
            <a:r>
              <a:rPr lang="de-CH" dirty="0" err="1" smtClean="0">
                <a:effectLst/>
              </a:rPr>
              <a:t>slide</a:t>
            </a:r>
            <a:r>
              <a:rPr lang="de-CH" dirty="0" smtClean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2" r:id="rId9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and </a:t>
            </a:r>
            <a:r>
              <a:rPr lang="en-US" dirty="0" smtClean="0"/>
              <a:t>Upgrade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of the SLS RF </a:t>
            </a:r>
            <a:r>
              <a:rPr lang="en-US" dirty="0" smtClean="0"/>
              <a:t>Systems </a:t>
            </a:r>
            <a:endParaRPr lang="en-GB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 smtClean="0"/>
              <a:t>Lukas Stingelin</a:t>
            </a:r>
            <a:r>
              <a:rPr lang="en-GB" noProof="0" dirty="0" smtClean="0"/>
              <a:t>  ::  RF-Systems 1  ::  Paul Scherrer Institute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25</a:t>
            </a:r>
            <a:r>
              <a:rPr lang="en-GB" baseline="30000" dirty="0" smtClean="0"/>
              <a:t>th</a:t>
            </a:r>
            <a:r>
              <a:rPr lang="en-GB" dirty="0" smtClean="0"/>
              <a:t> European Synchrotron Light Source RF (ESLS-RF) workshop</a:t>
            </a:r>
            <a:br>
              <a:rPr lang="en-GB" dirty="0" smtClean="0"/>
            </a:br>
            <a:r>
              <a:rPr lang="en-GB" dirty="0" smtClean="0"/>
              <a:t>                                                    organized by DESY November 2021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2571750"/>
            <a:ext cx="322056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5586047" y="697523"/>
            <a:ext cx="3446584" cy="4126523"/>
          </a:xfrm>
        </p:spPr>
        <p:txBody>
          <a:bodyPr/>
          <a:lstStyle/>
          <a:p>
            <a:r>
              <a:rPr lang="de-CH" dirty="0" smtClean="0"/>
              <a:t>SR1: On CLRK </a:t>
            </a:r>
            <a:r>
              <a:rPr lang="de-CH" dirty="0" err="1" smtClean="0"/>
              <a:t>of</a:t>
            </a:r>
            <a:r>
              <a:rPr lang="de-CH" dirty="0" smtClean="0"/>
              <a:t> SR1 </a:t>
            </a:r>
            <a:r>
              <a:rPr lang="de-CH" dirty="0" err="1" smtClean="0"/>
              <a:t>we</a:t>
            </a:r>
            <a:r>
              <a:rPr lang="de-CH" dirty="0"/>
              <a:t> lose </a:t>
            </a:r>
            <a:r>
              <a:rPr lang="de-CH" dirty="0" err="1" smtClean="0"/>
              <a:t>continuously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. </a:t>
            </a:r>
            <a:r>
              <a:rPr lang="de-CH" dirty="0" err="1" smtClean="0"/>
              <a:t>Probably</a:t>
            </a:r>
            <a:r>
              <a:rPr lang="de-CH" dirty="0" smtClean="0"/>
              <a:t> in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heat</a:t>
            </a:r>
            <a:r>
              <a:rPr lang="de-CH" dirty="0" smtClean="0"/>
              <a:t> </a:t>
            </a:r>
            <a:r>
              <a:rPr lang="de-CH" dirty="0" err="1" smtClean="0"/>
              <a:t>exchanger</a:t>
            </a:r>
            <a:r>
              <a:rPr lang="de-CH" dirty="0" smtClean="0"/>
              <a:t> </a:t>
            </a:r>
            <a:r>
              <a:rPr lang="de-CH" dirty="0" err="1" smtClean="0"/>
              <a:t>between</a:t>
            </a:r>
            <a:r>
              <a:rPr lang="de-CH" dirty="0" smtClean="0"/>
              <a:t> </a:t>
            </a:r>
            <a:r>
              <a:rPr lang="de-CH" dirty="0" err="1" smtClean="0"/>
              <a:t>primary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secondary</a:t>
            </a:r>
            <a:r>
              <a:rPr lang="de-CH" dirty="0" smtClean="0"/>
              <a:t> </a:t>
            </a:r>
            <a:r>
              <a:rPr lang="de-CH" dirty="0" err="1" smtClean="0"/>
              <a:t>circuit</a:t>
            </a:r>
            <a:r>
              <a:rPr lang="de-CH" dirty="0" smtClean="0"/>
              <a:t>. </a:t>
            </a:r>
            <a:r>
              <a:rPr lang="de-CH" dirty="0" err="1" smtClean="0"/>
              <a:t>Repair</a:t>
            </a:r>
            <a:r>
              <a:rPr lang="de-CH" dirty="0" smtClean="0"/>
              <a:t> will </a:t>
            </a:r>
            <a:r>
              <a:rPr lang="de-CH" dirty="0" err="1" smtClean="0"/>
              <a:t>be</a:t>
            </a:r>
            <a:r>
              <a:rPr lang="de-CH" dirty="0" smtClean="0"/>
              <a:t> </a:t>
            </a:r>
            <a:r>
              <a:rPr lang="de-CH" dirty="0" err="1" smtClean="0"/>
              <a:t>done</a:t>
            </a:r>
            <a:r>
              <a:rPr lang="de-CH" dirty="0" smtClean="0"/>
              <a:t> in </a:t>
            </a:r>
            <a:r>
              <a:rPr lang="de-CH" dirty="0" err="1" smtClean="0"/>
              <a:t>January</a:t>
            </a:r>
            <a:r>
              <a:rPr lang="de-CH" dirty="0" smtClean="0"/>
              <a:t> Shutdown 2022, </a:t>
            </a:r>
            <a:r>
              <a:rPr lang="de-CH" dirty="0" err="1" smtClean="0"/>
              <a:t>by</a:t>
            </a:r>
            <a:r>
              <a:rPr lang="de-CH" dirty="0" smtClean="0"/>
              <a:t> </a:t>
            </a:r>
            <a:r>
              <a:rPr lang="de-CH" dirty="0" err="1" smtClean="0"/>
              <a:t>exchange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/>
              <a:t>g</a:t>
            </a:r>
            <a:r>
              <a:rPr lang="de-CH" dirty="0" err="1" smtClean="0"/>
              <a:t>askets</a:t>
            </a:r>
            <a:r>
              <a:rPr lang="de-CH" dirty="0" smtClean="0"/>
              <a:t>.</a:t>
            </a:r>
          </a:p>
          <a:p>
            <a:endParaRPr lang="de-CH" dirty="0" smtClean="0"/>
          </a:p>
          <a:p>
            <a:r>
              <a:rPr lang="de-CH" dirty="0" smtClean="0"/>
              <a:t>SR3: On CLRK </a:t>
            </a:r>
            <a:r>
              <a:rPr lang="de-CH" dirty="0" err="1" smtClean="0"/>
              <a:t>of</a:t>
            </a:r>
            <a:r>
              <a:rPr lang="de-CH" dirty="0" smtClean="0"/>
              <a:t> SR3 </a:t>
            </a:r>
            <a:r>
              <a:rPr lang="de-CH" dirty="0" err="1" smtClean="0"/>
              <a:t>we</a:t>
            </a:r>
            <a:r>
              <a:rPr lang="de-CH" dirty="0" smtClean="0"/>
              <a:t> lose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when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heat</a:t>
            </a:r>
            <a:r>
              <a:rPr lang="de-CH" dirty="0" smtClean="0"/>
              <a:t> </a:t>
            </a:r>
            <a:r>
              <a:rPr lang="de-CH" dirty="0" err="1" smtClean="0"/>
              <a:t>exchanger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cold</a:t>
            </a:r>
            <a:r>
              <a:rPr lang="de-CH" dirty="0" smtClean="0"/>
              <a:t>. </a:t>
            </a:r>
            <a:r>
              <a:rPr lang="de-CH" dirty="0" err="1" smtClean="0"/>
              <a:t>Repair</a:t>
            </a:r>
            <a:r>
              <a:rPr lang="de-CH" dirty="0" smtClean="0"/>
              <a:t> will </a:t>
            </a:r>
            <a:r>
              <a:rPr lang="de-CH" dirty="0" err="1" smtClean="0"/>
              <a:t>be</a:t>
            </a:r>
            <a:r>
              <a:rPr lang="de-CH" dirty="0" smtClean="0"/>
              <a:t> </a:t>
            </a:r>
            <a:r>
              <a:rPr lang="de-CH" dirty="0" err="1" smtClean="0"/>
              <a:t>done</a:t>
            </a:r>
            <a:r>
              <a:rPr lang="de-CH" dirty="0" smtClean="0"/>
              <a:t> in </a:t>
            </a:r>
            <a:r>
              <a:rPr lang="de-CH" dirty="0" err="1" smtClean="0"/>
              <a:t>January</a:t>
            </a:r>
            <a:r>
              <a:rPr lang="de-CH" dirty="0" smtClean="0"/>
              <a:t> Shutdown </a:t>
            </a:r>
            <a:r>
              <a:rPr lang="de-CH" dirty="0" err="1" smtClean="0"/>
              <a:t>as</a:t>
            </a:r>
            <a:r>
              <a:rPr lang="de-CH" dirty="0" smtClean="0"/>
              <a:t> </a:t>
            </a:r>
            <a:r>
              <a:rPr lang="de-CH" dirty="0" err="1" smtClean="0"/>
              <a:t>well</a:t>
            </a:r>
            <a:r>
              <a:rPr lang="de-CH" dirty="0" smtClean="0"/>
              <a:t>.</a:t>
            </a:r>
          </a:p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Current</a:t>
            </a:r>
            <a:r>
              <a:rPr lang="de-CH" dirty="0" smtClean="0"/>
              <a:t> Problems 2: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loss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30050"/>
          <a:stretch/>
        </p:blipFill>
        <p:spPr>
          <a:xfrm rot="5400000">
            <a:off x="708614" y="226186"/>
            <a:ext cx="4167660" cy="5315967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 bwMode="auto">
          <a:xfrm flipH="1">
            <a:off x="2960077" y="2965938"/>
            <a:ext cx="2696308" cy="38686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89526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09800A-C766-4612-8A7E-793A6D917E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568" y="1072142"/>
            <a:ext cx="3600400" cy="3895858"/>
          </a:xfr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de-CH" sz="1800" b="1" dirty="0"/>
              <a:t>Done: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sz="1800" dirty="0" err="1"/>
              <a:t>Improvements</a:t>
            </a:r>
            <a:r>
              <a:rPr lang="de-CH" sz="1800" dirty="0"/>
              <a:t> on «</a:t>
            </a:r>
            <a:r>
              <a:rPr lang="de-CH" sz="1800" dirty="0" err="1"/>
              <a:t>Pantak</a:t>
            </a:r>
            <a:r>
              <a:rPr lang="de-CH" sz="1800" dirty="0"/>
              <a:t>» </a:t>
            </a:r>
            <a:r>
              <a:rPr lang="de-CH" sz="1800" dirty="0" err="1" smtClean="0"/>
              <a:t>connectors</a:t>
            </a:r>
            <a:endParaRPr lang="de-CH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CH" sz="1800" dirty="0"/>
              <a:t>Installation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filters</a:t>
            </a:r>
            <a:r>
              <a:rPr lang="de-CH" sz="1800" dirty="0"/>
              <a:t> </a:t>
            </a:r>
            <a:r>
              <a:rPr lang="de-CH" sz="1800" dirty="0" smtClean="0"/>
              <a:t>etc. </a:t>
            </a:r>
            <a:r>
              <a:rPr lang="de-CH" sz="1800" dirty="0" err="1" smtClean="0"/>
              <a:t>to</a:t>
            </a:r>
            <a:r>
              <a:rPr lang="de-CH" sz="1800" dirty="0" smtClean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cavity</a:t>
            </a:r>
            <a:r>
              <a:rPr lang="de-CH" sz="1800" dirty="0"/>
              <a:t> </a:t>
            </a:r>
            <a:r>
              <a:rPr lang="de-CH" sz="1800" dirty="0" err="1"/>
              <a:t>cooling</a:t>
            </a:r>
            <a:r>
              <a:rPr lang="de-CH" sz="1800" dirty="0"/>
              <a:t> </a:t>
            </a:r>
            <a:r>
              <a:rPr lang="de-CH" sz="1800" dirty="0" err="1" smtClean="0"/>
              <a:t>rack</a:t>
            </a:r>
            <a:endParaRPr lang="de-CH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CH" sz="1800" dirty="0" err="1" smtClean="0"/>
              <a:t>Removal</a:t>
            </a:r>
            <a:r>
              <a:rPr lang="de-CH" sz="1800" dirty="0" smtClean="0"/>
              <a:t> </a:t>
            </a:r>
            <a:r>
              <a:rPr lang="de-CH" sz="1800" dirty="0" err="1" smtClean="0"/>
              <a:t>of</a:t>
            </a:r>
            <a:r>
              <a:rPr lang="de-CH" sz="1800" dirty="0" smtClean="0"/>
              <a:t> «3GHz Teststand» in SLS LINAC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sz="1800" dirty="0" smtClean="0"/>
              <a:t>Upgrade </a:t>
            </a:r>
            <a:r>
              <a:rPr lang="de-CH" sz="1800" dirty="0" err="1" smtClean="0"/>
              <a:t>of</a:t>
            </a:r>
            <a:r>
              <a:rPr lang="de-CH" sz="1800" dirty="0" smtClean="0"/>
              <a:t> Super-3HC </a:t>
            </a:r>
            <a:r>
              <a:rPr lang="de-CH" sz="1800" dirty="0" err="1" smtClean="0"/>
              <a:t>vacuum</a:t>
            </a:r>
            <a:r>
              <a:rPr lang="de-CH" sz="1800" dirty="0" smtClean="0"/>
              <a:t> </a:t>
            </a:r>
            <a:r>
              <a:rPr lang="de-CH" sz="1800" dirty="0" err="1" smtClean="0"/>
              <a:t>controller</a:t>
            </a:r>
            <a:endParaRPr lang="de-CH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CH" sz="1800" dirty="0" smtClean="0"/>
              <a:t>Installation </a:t>
            </a:r>
            <a:r>
              <a:rPr lang="de-CH" sz="1800" dirty="0" err="1" smtClean="0"/>
              <a:t>of</a:t>
            </a:r>
            <a:r>
              <a:rPr lang="de-CH" sz="1800" dirty="0" smtClean="0"/>
              <a:t> additional </a:t>
            </a:r>
            <a:r>
              <a:rPr lang="de-CH" sz="1800" dirty="0" err="1" smtClean="0"/>
              <a:t>crane</a:t>
            </a:r>
            <a:r>
              <a:rPr lang="de-CH" sz="1800" dirty="0" smtClean="0"/>
              <a:t> </a:t>
            </a:r>
            <a:r>
              <a:rPr lang="de-CH" sz="1800" dirty="0" err="1" smtClean="0"/>
              <a:t>for</a:t>
            </a:r>
            <a:r>
              <a:rPr lang="de-CH" sz="1800" dirty="0" smtClean="0"/>
              <a:t> SLS 2 </a:t>
            </a:r>
            <a:r>
              <a:rPr lang="de-CH" sz="1800" dirty="0" err="1" smtClean="0"/>
              <a:t>installation</a:t>
            </a:r>
            <a:endParaRPr lang="de-CH" sz="1800" dirty="0"/>
          </a:p>
          <a:p>
            <a:pPr>
              <a:buFont typeface="Wingdings" panose="05000000000000000000" pitchFamily="2" charset="2"/>
              <a:buChar char="ü"/>
            </a:pPr>
            <a:endParaRPr lang="de-CH" sz="1800" dirty="0"/>
          </a:p>
          <a:p>
            <a:pPr>
              <a:buFont typeface="Wingdings" panose="05000000000000000000" pitchFamily="2" charset="2"/>
              <a:buChar char="ü"/>
            </a:pPr>
            <a:endParaRPr lang="de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645F4-5693-4C66-9396-04210522A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SLS RF works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81570-E1B8-4B1E-99AE-E485401F1E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12BE38E-8D27-4C0E-8E12-30663D07AD0C}"/>
              </a:ext>
            </a:extLst>
          </p:cNvPr>
          <p:cNvSpPr txBox="1">
            <a:spLocks/>
          </p:cNvSpPr>
          <p:nvPr/>
        </p:nvSpPr>
        <p:spPr>
          <a:xfrm>
            <a:off x="4499992" y="1072142"/>
            <a:ext cx="4429260" cy="389585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CH" b="1" dirty="0"/>
              <a:t>In Progress:</a:t>
            </a:r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LINAC </a:t>
            </a:r>
            <a:r>
              <a:rPr lang="de-CH" dirty="0"/>
              <a:t>pulser board upgrade to </a:t>
            </a:r>
            <a:r>
              <a:rPr lang="de-CH" dirty="0" err="1"/>
              <a:t>shorter</a:t>
            </a:r>
            <a:r>
              <a:rPr lang="de-CH" dirty="0"/>
              <a:t> </a:t>
            </a:r>
            <a:r>
              <a:rPr lang="de-CH" dirty="0" err="1" smtClean="0"/>
              <a:t>bunches</a:t>
            </a:r>
            <a:endParaRPr lang="de-CH" dirty="0" smtClean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LINAC </a:t>
            </a:r>
            <a:r>
              <a:rPr lang="de-CH" dirty="0" err="1" smtClean="0"/>
              <a:t>timing</a:t>
            </a:r>
            <a:r>
              <a:rPr lang="de-CH" dirty="0" smtClean="0"/>
              <a:t> </a:t>
            </a:r>
            <a:r>
              <a:rPr lang="de-CH" dirty="0" err="1" smtClean="0"/>
              <a:t>fine-shift</a:t>
            </a:r>
            <a:r>
              <a:rPr lang="de-CH" dirty="0" smtClean="0"/>
              <a:t> </a:t>
            </a:r>
            <a:r>
              <a:rPr lang="de-CH" dirty="0" err="1" smtClean="0"/>
              <a:t>according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bucket-number</a:t>
            </a:r>
            <a:endParaRPr lang="de-CH" dirty="0" smtClean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LINAC: HV-Pulse </a:t>
            </a:r>
            <a:r>
              <a:rPr lang="de-CH" dirty="0" err="1" smtClean="0"/>
              <a:t>recording</a:t>
            </a:r>
            <a:endParaRPr lang="de-CH" dirty="0" smtClean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 err="1" smtClean="0"/>
              <a:t>Renewal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cooling</a:t>
            </a:r>
            <a:r>
              <a:rPr lang="de-CH" dirty="0" smtClean="0"/>
              <a:t> </a:t>
            </a:r>
            <a:r>
              <a:rPr lang="de-CH" dirty="0" err="1" smtClean="0"/>
              <a:t>piping</a:t>
            </a:r>
            <a:endParaRPr lang="de-CH" dirty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 err="1" smtClean="0"/>
              <a:t>Storage-Ring+Booster</a:t>
            </a:r>
            <a:r>
              <a:rPr lang="de-CH" dirty="0" smtClean="0"/>
              <a:t> </a:t>
            </a:r>
            <a:r>
              <a:rPr lang="de-CH" dirty="0" err="1" smtClean="0"/>
              <a:t>cavities</a:t>
            </a:r>
            <a:r>
              <a:rPr lang="de-CH" dirty="0" smtClean="0"/>
              <a:t>: </a:t>
            </a:r>
            <a:r>
              <a:rPr lang="de-CH" dirty="0"/>
              <a:t>HOMFS upgrade</a:t>
            </a:r>
          </a:p>
          <a:p>
            <a:pPr>
              <a:buFont typeface="Calibri" panose="020F0502020204030204" pitchFamily="34" charset="0"/>
              <a:buChar char="□"/>
            </a:pPr>
            <a:r>
              <a:rPr lang="de-CH" dirty="0"/>
              <a:t>Storage-Ring: LLRF </a:t>
            </a:r>
            <a:r>
              <a:rPr lang="de-CH" dirty="0" smtClean="0"/>
              <a:t>upgrade</a:t>
            </a:r>
          </a:p>
          <a:p>
            <a:pPr>
              <a:buFont typeface="Calibri" panose="020F0502020204030204" pitchFamily="34" charset="0"/>
              <a:buChar char="□"/>
            </a:pPr>
            <a:r>
              <a:rPr lang="de-CH" dirty="0" err="1" smtClean="0"/>
              <a:t>Modification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500MHz Teststand</a:t>
            </a:r>
            <a:endParaRPr lang="de-CH" dirty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SLS2 RF Upgrade </a:t>
            </a:r>
            <a:r>
              <a:rPr lang="de-CH" dirty="0" smtClean="0">
                <a:sym typeface="Wingdings" panose="05000000000000000000" pitchFamily="2" charset="2"/>
              </a:rPr>
              <a:t> See </a:t>
            </a:r>
            <a:r>
              <a:rPr lang="de-CH" dirty="0" err="1" smtClean="0">
                <a:sym typeface="Wingdings" panose="05000000000000000000" pitchFamily="2" charset="2"/>
              </a:rPr>
              <a:t>next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slides</a:t>
            </a:r>
            <a:endParaRPr lang="de-CH" dirty="0" smtClean="0"/>
          </a:p>
          <a:p>
            <a:pPr marL="0" indent="0">
              <a:buNone/>
            </a:pPr>
            <a:endParaRPr lang="de-CH" sz="1350" dirty="0"/>
          </a:p>
        </p:txBody>
      </p:sp>
    </p:spTree>
    <p:extLst>
      <p:ext uri="{BB962C8B-B14F-4D97-AF65-F5344CB8AC3E}">
        <p14:creationId xmlns:p14="http://schemas.microsoft.com/office/powerpoint/2010/main" val="35402815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Master Milestones </a:t>
            </a:r>
            <a:r>
              <a:rPr lang="en-US" sz="1200" dirty="0"/>
              <a:t>(version Oct. 2021)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.</a:t>
            </a:r>
          </a:p>
        </p:txBody>
      </p:sp>
      <p:sp>
        <p:nvSpPr>
          <p:cNvPr id="47" name="Diamond 46"/>
          <p:cNvSpPr/>
          <p:nvPr/>
        </p:nvSpPr>
        <p:spPr bwMode="auto">
          <a:xfrm>
            <a:off x="2352404" y="2186408"/>
            <a:ext cx="162018" cy="272482"/>
          </a:xfrm>
          <a:prstGeom prst="diamond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81407" y="3083769"/>
            <a:ext cx="926196" cy="72250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b="1" dirty="0">
                <a:solidFill>
                  <a:srgbClr val="000000"/>
                </a:solidFill>
                <a:latin typeface="Calibri"/>
              </a:rPr>
              <a:t>5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 err="1">
                <a:solidFill>
                  <a:srgbClr val="000000"/>
                </a:solidFill>
                <a:latin typeface="Calibri"/>
              </a:rPr>
              <a:t>start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dark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time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02.10.2023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66457" y="1457294"/>
            <a:ext cx="926196" cy="722508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b="1" dirty="0">
                <a:solidFill>
                  <a:srgbClr val="000000"/>
                </a:solidFill>
                <a:latin typeface="Calibri"/>
              </a:rPr>
              <a:t>6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 err="1">
                <a:solidFill>
                  <a:srgbClr val="000000"/>
                </a:solidFill>
                <a:latin typeface="Calibri"/>
              </a:rPr>
              <a:t>tunnel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closure</a:t>
            </a:r>
            <a:endParaRPr lang="de-CH" sz="1125" dirty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20.12.2024</a:t>
            </a:r>
          </a:p>
        </p:txBody>
      </p:sp>
      <p:sp>
        <p:nvSpPr>
          <p:cNvPr id="51" name="Diamond 50"/>
          <p:cNvSpPr/>
          <p:nvPr/>
        </p:nvSpPr>
        <p:spPr bwMode="auto">
          <a:xfrm>
            <a:off x="5830635" y="2179803"/>
            <a:ext cx="162018" cy="272482"/>
          </a:xfrm>
          <a:prstGeom prst="diamond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89692" y="3081514"/>
            <a:ext cx="926196" cy="722508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b="1" dirty="0">
                <a:solidFill>
                  <a:srgbClr val="000000"/>
                </a:solidFill>
                <a:latin typeface="Calibri"/>
              </a:rPr>
              <a:t>7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nominal beam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available</a:t>
            </a:r>
            <a:endParaRPr lang="de-CH" sz="1125" dirty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01.05.2025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88294" y="1285911"/>
            <a:ext cx="808976" cy="893891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b="1" dirty="0">
                <a:solidFill>
                  <a:srgbClr val="000000"/>
                </a:solidFill>
                <a:latin typeface="Calibri"/>
              </a:rPr>
              <a:t>8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 err="1">
                <a:solidFill>
                  <a:srgbClr val="000000"/>
                </a:solidFill>
                <a:latin typeface="Calibri"/>
              </a:rPr>
              <a:t>start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user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operation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, BL-Grp.1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01.08.2025</a:t>
            </a:r>
          </a:p>
        </p:txBody>
      </p:sp>
      <p:sp>
        <p:nvSpPr>
          <p:cNvPr id="58" name="Slide Number Placeholder 4"/>
          <p:cNvSpPr txBox="1">
            <a:spLocks/>
          </p:cNvSpPr>
          <p:nvPr/>
        </p:nvSpPr>
        <p:spPr>
          <a:xfrm rot="16200000">
            <a:off x="2859933" y="3413607"/>
            <a:ext cx="797541" cy="14764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 err="1"/>
              <a:t>Now</a:t>
            </a:r>
            <a:r>
              <a:rPr lang="de-DE" dirty="0"/>
              <a:t>: </a:t>
            </a:r>
            <a:r>
              <a:rPr lang="de-DE" dirty="0" smtClean="0"/>
              <a:t>8.11.2021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1383902" y="1457294"/>
            <a:ext cx="896910" cy="722509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b="1" dirty="0">
                <a:solidFill>
                  <a:srgbClr val="000000"/>
                </a:solidFill>
                <a:latin typeface="Calibri"/>
              </a:rPr>
              <a:t>1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 err="1">
                <a:solidFill>
                  <a:srgbClr val="000000"/>
                </a:solidFill>
                <a:latin typeface="Calibri"/>
              </a:rPr>
              <a:t>storage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ring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lattice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defined</a:t>
            </a:r>
            <a:endParaRPr lang="de-CH" sz="1125" dirty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30.06.2020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66157" y="3083768"/>
            <a:ext cx="1346320" cy="722508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050" b="1" dirty="0">
                <a:solidFill>
                  <a:srgbClr val="000000"/>
                </a:solidFill>
                <a:latin typeface="Calibri"/>
              </a:rPr>
              <a:t>2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 err="1">
                <a:solidFill>
                  <a:srgbClr val="000000"/>
                </a:solidFill>
                <a:latin typeface="Calibri"/>
              </a:rPr>
              <a:t>beamlines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&amp;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beamline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positions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defined</a:t>
            </a:r>
            <a:endParaRPr lang="de-CH" sz="1125" dirty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30.09.2020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66157" y="2452285"/>
          <a:ext cx="6135496" cy="375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598">
                  <a:extLst>
                    <a:ext uri="{9D8B030D-6E8A-4147-A177-3AD203B41FA5}">
                      <a16:colId xmlns:a16="http://schemas.microsoft.com/office/drawing/2014/main" val="1338594516"/>
                    </a:ext>
                  </a:extLst>
                </a:gridCol>
                <a:gridCol w="917909">
                  <a:extLst>
                    <a:ext uri="{9D8B030D-6E8A-4147-A177-3AD203B41FA5}">
                      <a16:colId xmlns:a16="http://schemas.microsoft.com/office/drawing/2014/main" val="1339461906"/>
                    </a:ext>
                  </a:extLst>
                </a:gridCol>
                <a:gridCol w="869598">
                  <a:extLst>
                    <a:ext uri="{9D8B030D-6E8A-4147-A177-3AD203B41FA5}">
                      <a16:colId xmlns:a16="http://schemas.microsoft.com/office/drawing/2014/main" val="1918797206"/>
                    </a:ext>
                  </a:extLst>
                </a:gridCol>
                <a:gridCol w="869598">
                  <a:extLst>
                    <a:ext uri="{9D8B030D-6E8A-4147-A177-3AD203B41FA5}">
                      <a16:colId xmlns:a16="http://schemas.microsoft.com/office/drawing/2014/main" val="1665939772"/>
                    </a:ext>
                  </a:extLst>
                </a:gridCol>
                <a:gridCol w="869598">
                  <a:extLst>
                    <a:ext uri="{9D8B030D-6E8A-4147-A177-3AD203B41FA5}">
                      <a16:colId xmlns:a16="http://schemas.microsoft.com/office/drawing/2014/main" val="3484390250"/>
                    </a:ext>
                  </a:extLst>
                </a:gridCol>
                <a:gridCol w="869598">
                  <a:extLst>
                    <a:ext uri="{9D8B030D-6E8A-4147-A177-3AD203B41FA5}">
                      <a16:colId xmlns:a16="http://schemas.microsoft.com/office/drawing/2014/main" val="2103955394"/>
                    </a:ext>
                  </a:extLst>
                </a:gridCol>
                <a:gridCol w="869597">
                  <a:extLst>
                    <a:ext uri="{9D8B030D-6E8A-4147-A177-3AD203B41FA5}">
                      <a16:colId xmlns:a16="http://schemas.microsoft.com/office/drawing/2014/main" val="1781795650"/>
                    </a:ext>
                  </a:extLst>
                </a:gridCol>
              </a:tblGrid>
              <a:tr h="375042">
                <a:tc>
                  <a:txBody>
                    <a:bodyPr/>
                    <a:lstStyle/>
                    <a:p>
                      <a:r>
                        <a:rPr lang="de-CH" sz="1400" dirty="0"/>
                        <a:t>2020</a:t>
                      </a:r>
                    </a:p>
                  </a:txBody>
                  <a:tcPr marL="68580" marR="68580" marT="34290" marB="34290">
                    <a:solidFill>
                      <a:srgbClr val="7DA5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2021</a:t>
                      </a:r>
                    </a:p>
                  </a:txBody>
                  <a:tcPr marL="68580" marR="68580" marT="34290" marB="34290">
                    <a:solidFill>
                      <a:srgbClr val="7DA5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2022</a:t>
                      </a:r>
                    </a:p>
                  </a:txBody>
                  <a:tcPr marL="68580" marR="68580" marT="34290" marB="34290">
                    <a:solidFill>
                      <a:srgbClr val="7DA5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2023</a:t>
                      </a:r>
                    </a:p>
                  </a:txBody>
                  <a:tcPr marL="68580" marR="68580" marT="34290" marB="34290">
                    <a:solidFill>
                      <a:srgbClr val="7DA5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2024</a:t>
                      </a:r>
                    </a:p>
                  </a:txBody>
                  <a:tcPr marL="68580" marR="68580" marT="34290" marB="34290">
                    <a:solidFill>
                      <a:srgbClr val="7DA5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2025</a:t>
                      </a:r>
                    </a:p>
                  </a:txBody>
                  <a:tcPr marL="68580" marR="68580" marT="34290" marB="34290">
                    <a:solidFill>
                      <a:srgbClr val="7DA5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2026</a:t>
                      </a:r>
                    </a:p>
                  </a:txBody>
                  <a:tcPr marL="68580" marR="68580" marT="34290" marB="34290">
                    <a:solidFill>
                      <a:srgbClr val="7DA5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69178"/>
                  </a:ext>
                </a:extLst>
              </a:tr>
            </a:tbl>
          </a:graphicData>
        </a:graphic>
      </p:graphicFrame>
      <p:sp>
        <p:nvSpPr>
          <p:cNvPr id="46" name="Diamond 45"/>
          <p:cNvSpPr/>
          <p:nvPr/>
        </p:nvSpPr>
        <p:spPr bwMode="auto">
          <a:xfrm>
            <a:off x="2167171" y="2818180"/>
            <a:ext cx="162018" cy="272482"/>
          </a:xfrm>
          <a:prstGeom prst="diamond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45" name="Diamond 44"/>
          <p:cNvSpPr/>
          <p:nvPr/>
        </p:nvSpPr>
        <p:spPr bwMode="auto">
          <a:xfrm>
            <a:off x="1932894" y="2179803"/>
            <a:ext cx="162018" cy="272482"/>
          </a:xfrm>
          <a:prstGeom prst="diamond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55" name="Diamond 54"/>
          <p:cNvSpPr/>
          <p:nvPr/>
        </p:nvSpPr>
        <p:spPr bwMode="auto">
          <a:xfrm>
            <a:off x="6438234" y="2193014"/>
            <a:ext cx="162018" cy="272482"/>
          </a:xfrm>
          <a:prstGeom prst="diamond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49" name="Diamond 48"/>
          <p:cNvSpPr/>
          <p:nvPr/>
        </p:nvSpPr>
        <p:spPr bwMode="auto">
          <a:xfrm>
            <a:off x="4763496" y="2811287"/>
            <a:ext cx="162018" cy="272482"/>
          </a:xfrm>
          <a:prstGeom prst="diamond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53" name="Diamond 52"/>
          <p:cNvSpPr/>
          <p:nvPr/>
        </p:nvSpPr>
        <p:spPr bwMode="auto">
          <a:xfrm>
            <a:off x="6184358" y="2809033"/>
            <a:ext cx="162018" cy="272482"/>
          </a:xfrm>
          <a:prstGeom prst="diamond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24" name="Diamond 23"/>
          <p:cNvSpPr/>
          <p:nvPr/>
        </p:nvSpPr>
        <p:spPr bwMode="auto">
          <a:xfrm>
            <a:off x="3906230" y="2810094"/>
            <a:ext cx="162018" cy="272482"/>
          </a:xfrm>
          <a:prstGeom prst="diamond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15640" y="3082576"/>
            <a:ext cx="926196" cy="722509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b="1" dirty="0">
                <a:solidFill>
                  <a:srgbClr val="000000"/>
                </a:solidFill>
                <a:latin typeface="Calibri"/>
              </a:rPr>
              <a:t>9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 err="1">
                <a:solidFill>
                  <a:srgbClr val="000000"/>
                </a:solidFill>
                <a:latin typeface="Calibri"/>
              </a:rPr>
              <a:t>start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shutdown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phase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2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21.12.2025</a:t>
            </a:r>
          </a:p>
        </p:txBody>
      </p:sp>
      <p:sp>
        <p:nvSpPr>
          <p:cNvPr id="26" name="Diamond 25"/>
          <p:cNvSpPr/>
          <p:nvPr/>
        </p:nvSpPr>
        <p:spPr bwMode="auto">
          <a:xfrm>
            <a:off x="6729245" y="2809033"/>
            <a:ext cx="162018" cy="272482"/>
          </a:xfrm>
          <a:prstGeom prst="diamond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92911" y="1457295"/>
            <a:ext cx="828464" cy="729113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b="1" dirty="0">
                <a:solidFill>
                  <a:srgbClr val="000000"/>
                </a:solidFill>
                <a:latin typeface="Calibri"/>
              </a:rPr>
              <a:t>10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 err="1">
                <a:solidFill>
                  <a:srgbClr val="000000"/>
                </a:solidFill>
                <a:latin typeface="Calibri"/>
              </a:rPr>
              <a:t>re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-start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user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operation</a:t>
            </a:r>
            <a:endParaRPr lang="de-CH" sz="1125" dirty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01.06.2026</a:t>
            </a:r>
          </a:p>
        </p:txBody>
      </p:sp>
      <p:sp>
        <p:nvSpPr>
          <p:cNvPr id="28" name="Diamond 27"/>
          <p:cNvSpPr/>
          <p:nvPr/>
        </p:nvSpPr>
        <p:spPr bwMode="auto">
          <a:xfrm>
            <a:off x="7097729" y="2191565"/>
            <a:ext cx="162018" cy="272482"/>
          </a:xfrm>
          <a:prstGeom prst="diamond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76403" y="1457295"/>
            <a:ext cx="926196" cy="72250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b="1" dirty="0">
                <a:solidFill>
                  <a:srgbClr val="000000"/>
                </a:solidFill>
                <a:latin typeface="Calibri"/>
              </a:rPr>
              <a:t>3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SLS2.0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funding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secured</a:t>
            </a:r>
            <a:endParaRPr lang="de-CH" sz="1125" dirty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01.01.2021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381408" y="3090662"/>
            <a:ext cx="926196" cy="691867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057214" y="1472614"/>
            <a:ext cx="926196" cy="691867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4826784" y="3818609"/>
            <a:ext cx="0" cy="612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>
            <a:off x="5436096" y="2818180"/>
            <a:ext cx="0" cy="161242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44505" y="4443958"/>
            <a:ext cx="663599" cy="2656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900" dirty="0">
                <a:solidFill>
                  <a:srgbClr val="000000"/>
                </a:solidFill>
                <a:latin typeface="Calibri"/>
              </a:rPr>
              <a:t>Infrastructure not </a:t>
            </a:r>
            <a:r>
              <a:rPr lang="de-CH" sz="900" dirty="0" err="1">
                <a:solidFill>
                  <a:srgbClr val="000000"/>
                </a:solidFill>
                <a:latin typeface="Calibri"/>
              </a:rPr>
              <a:t>available</a:t>
            </a:r>
            <a:endParaRPr lang="en-US" sz="9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rot="5400000">
            <a:off x="5130096" y="4065950"/>
            <a:ext cx="0" cy="61200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3059832" y="2809033"/>
            <a:ext cx="0" cy="100957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Slide Number Placeholder 4"/>
          <p:cNvSpPr txBox="1">
            <a:spLocks/>
          </p:cNvSpPr>
          <p:nvPr/>
        </p:nvSpPr>
        <p:spPr>
          <a:xfrm rot="16200000">
            <a:off x="2388863" y="4329518"/>
            <a:ext cx="1224135" cy="15687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de-DE" dirty="0"/>
              <a:t>Kick-Off </a:t>
            </a:r>
            <a:r>
              <a:rPr lang="de-DE" dirty="0" smtClean="0"/>
              <a:t>Meetings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smtClean="0"/>
              <a:t>RI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Cryoelectra</a:t>
            </a:r>
            <a:endParaRPr lang="de-DE" dirty="0"/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3247404" y="2811287"/>
            <a:ext cx="0" cy="27022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 bwMode="auto">
          <a:xfrm>
            <a:off x="3707904" y="2811287"/>
            <a:ext cx="0" cy="120062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55202" y="3083769"/>
            <a:ext cx="891284" cy="72250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b="1" dirty="0">
                <a:solidFill>
                  <a:srgbClr val="000000"/>
                </a:solidFill>
                <a:latin typeface="Calibri"/>
              </a:rPr>
              <a:t>4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 err="1">
                <a:solidFill>
                  <a:srgbClr val="000000"/>
                </a:solidFill>
                <a:latin typeface="Calibri"/>
              </a:rPr>
              <a:t>ready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125" dirty="0" err="1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1125" dirty="0">
                <a:solidFill>
                  <a:srgbClr val="000000"/>
                </a:solidFill>
                <a:latin typeface="Calibri"/>
              </a:rPr>
              <a:t> DT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125" dirty="0">
                <a:solidFill>
                  <a:srgbClr val="000000"/>
                </a:solidFill>
                <a:latin typeface="Calibri"/>
              </a:rPr>
              <a:t>30.09.2022</a:t>
            </a:r>
          </a:p>
        </p:txBody>
      </p:sp>
      <p:sp>
        <p:nvSpPr>
          <p:cNvPr id="60" name="Slide Number Placeholder 4"/>
          <p:cNvSpPr txBox="1">
            <a:spLocks/>
          </p:cNvSpPr>
          <p:nvPr/>
        </p:nvSpPr>
        <p:spPr>
          <a:xfrm rot="16200000">
            <a:off x="3359944" y="4328553"/>
            <a:ext cx="839930" cy="43204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Teststand </a:t>
            </a:r>
            <a:r>
              <a:rPr lang="de-DE" dirty="0" err="1"/>
              <a:t>bunker</a:t>
            </a:r>
            <a:r>
              <a:rPr lang="de-DE" dirty="0"/>
              <a:t> </a:t>
            </a:r>
            <a:r>
              <a:rPr lang="de-DE" dirty="0" err="1"/>
              <a:t>modified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cavities</a:t>
            </a:r>
            <a:endParaRPr lang="de-DE" dirty="0"/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45AC346B-A332-4FF4-AFAF-B5D6645A5C71}"/>
              </a:ext>
            </a:extLst>
          </p:cNvPr>
          <p:cNvSpPr txBox="1">
            <a:spLocks/>
          </p:cNvSpPr>
          <p:nvPr/>
        </p:nvSpPr>
        <p:spPr>
          <a:xfrm>
            <a:off x="8100392" y="4709641"/>
            <a:ext cx="834062" cy="147638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de-DE" sz="800" dirty="0">
                <a:latin typeface="+mn-lt"/>
              </a:rPr>
              <a:t>Page </a:t>
            </a:r>
            <a:fld id="{EBC07571-3134-BB4B-B83F-1A9FE18D34F3}" type="slidenum">
              <a:rPr lang="de-DE" sz="800" smtClean="0">
                <a:latin typeface="+mn-lt"/>
              </a:rPr>
              <a:pPr algn="r">
                <a:defRPr/>
              </a:pPr>
              <a:t>12</a:t>
            </a:fld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49912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11560" y="1059582"/>
          <a:ext cx="5904656" cy="2699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17969450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96701216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63452765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6564140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Main RF-System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SLS 2.0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3549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voltage [kV]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1780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6036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Energy acceptance (without harmonic cavity)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5% → 3.7%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6.3% → 5.2%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269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cavities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2049061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Voltage per cavity [kV]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6965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Wall loss per cavity [kW]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287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Required RF-power with beam and minimum ID Power [kW]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98.1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1301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Required RF-power with beam and maximum ID Power [kW]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</a:rPr>
                        <a:t>124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7374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Optimal coupling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</a:rPr>
                        <a:t>4.62…6.0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</a:rPr>
                        <a:t>3.4…4.3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8592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Detuning for matching [kHz]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-49.1…-57.1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-32.4…-44.6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-33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8235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HOM control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By strong HOM damping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Temp. detuning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265339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SLS 2.0 Main RF </a:t>
            </a:r>
            <a:r>
              <a:rPr lang="de-CH" dirty="0" err="1"/>
              <a:t>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6588224" y="2499742"/>
            <a:ext cx="2376264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b="1" dirty="0">
                <a:solidFill>
                  <a:srgbClr val="000000"/>
                </a:solidFill>
                <a:latin typeface="Calibri"/>
              </a:rPr>
              <a:t>Amplifier </a:t>
            </a:r>
            <a:r>
              <a:rPr lang="de-CH" sz="1400" b="1" dirty="0" err="1">
                <a:solidFill>
                  <a:srgbClr val="000000"/>
                </a:solidFill>
                <a:latin typeface="Calibri"/>
              </a:rPr>
              <a:t>Spec</a:t>
            </a:r>
            <a:r>
              <a:rPr lang="de-CH" sz="1400" b="1" dirty="0">
                <a:solidFill>
                  <a:srgbClr val="000000"/>
                </a:solidFill>
                <a:latin typeface="Calibri"/>
              </a:rPr>
              <a:t>: 150kW (</a:t>
            </a:r>
            <a:r>
              <a:rPr lang="de-CH" sz="1400" b="1" dirty="0" err="1">
                <a:solidFill>
                  <a:srgbClr val="000000"/>
                </a:solidFill>
                <a:latin typeface="Calibri"/>
              </a:rPr>
              <a:t>new</a:t>
            </a:r>
            <a:r>
              <a:rPr lang="de-CH" sz="1400" b="1" dirty="0">
                <a:solidFill>
                  <a:srgbClr val="000000"/>
                </a:solidFill>
                <a:latin typeface="Calibri"/>
              </a:rPr>
              <a:t> solid </a:t>
            </a:r>
            <a:r>
              <a:rPr lang="de-CH" sz="1400" b="1" dirty="0" err="1">
                <a:solidFill>
                  <a:srgbClr val="000000"/>
                </a:solidFill>
                <a:latin typeface="Calibri"/>
              </a:rPr>
              <a:t>state</a:t>
            </a:r>
            <a:r>
              <a:rPr lang="de-CH" sz="14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>
                <a:solidFill>
                  <a:srgbClr val="000000"/>
                </a:solidFill>
                <a:latin typeface="Calibri"/>
              </a:rPr>
              <a:t>amplifiers</a:t>
            </a:r>
            <a:r>
              <a:rPr lang="de-CH" sz="1400" b="1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b="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de-CH" sz="1400" b="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For</a:t>
            </a:r>
            <a:r>
              <a:rPr lang="de-CH" sz="1400" b="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limited </a:t>
            </a:r>
            <a:r>
              <a:rPr lang="de-CH" sz="1400" b="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emergency</a:t>
            </a:r>
            <a:r>
              <a:rPr lang="de-CH" sz="1400" b="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sz="1400" b="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operation</a:t>
            </a:r>
            <a:r>
              <a:rPr lang="de-CH" sz="1400" b="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sz="1400" b="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with</a:t>
            </a:r>
            <a:r>
              <a:rPr lang="de-CH" sz="1400" b="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3 </a:t>
            </a:r>
            <a:r>
              <a:rPr lang="de-CH" sz="1400" b="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stations</a:t>
            </a:r>
            <a:r>
              <a:rPr lang="de-CH" sz="1400" b="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sz="1400" b="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only</a:t>
            </a:r>
            <a:r>
              <a:rPr lang="de-CH" sz="1400" b="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, </a:t>
            </a:r>
            <a:r>
              <a:rPr lang="de-CH" sz="1400" b="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coupler</a:t>
            </a:r>
            <a:r>
              <a:rPr lang="de-CH" sz="1400" b="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must </a:t>
            </a:r>
            <a:r>
              <a:rPr lang="de-CH" sz="1400" b="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work</a:t>
            </a:r>
            <a:r>
              <a:rPr lang="de-CH" sz="1400" b="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also at 150kW! </a:t>
            </a:r>
            <a:endParaRPr lang="de-CH" sz="1400" b="1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400" b="1" dirty="0" err="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786B1FBA-BA9C-4272-A769-DB805E3CA7F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11560" y="3741299"/>
          <a:ext cx="5904656" cy="1238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1796945068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9670121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Main RF-System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SLS 2.0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3549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Arcing rate at Max. operating voltage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&lt;0.5/month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extLst>
                  <a:ext uri="{0D108BD9-81ED-4DB2-BD59-A6C34878D82A}">
                    <a16:rowId xmlns:a16="http://schemas.microsoft.com/office/drawing/2014/main" val="2446036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Cooling water properties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  Demineralized water, pH neutral, oxygen depleted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extLst>
                  <a:ext uri="{0D108BD9-81ED-4DB2-BD59-A6C34878D82A}">
                    <a16:rowId xmlns:a16="http://schemas.microsoft.com/office/drawing/2014/main" val="3984269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Max. relative water pressure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  10 bar for test, 6 bar operational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extLst>
                  <a:ext uri="{0D108BD9-81ED-4DB2-BD59-A6C34878D82A}">
                    <a16:rowId xmlns:a16="http://schemas.microsoft.com/office/drawing/2014/main" val="432049061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Max. water speed in the cooling channels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  ≤ 1.5 m/s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extLst>
                  <a:ext uri="{0D108BD9-81ED-4DB2-BD59-A6C34878D82A}">
                    <a16:rowId xmlns:a16="http://schemas.microsoft.com/office/drawing/2014/main" val="906965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Max. water flow of the entire Cavity assembly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  ≤140 l/min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extLst>
                  <a:ext uri="{0D108BD9-81ED-4DB2-BD59-A6C34878D82A}">
                    <a16:rowId xmlns:a16="http://schemas.microsoft.com/office/drawing/2014/main" val="1080287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Max. inlet – outlet pressure drop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  ≤ 4 bar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3" marR="6563" marT="6563" marB="0" anchor="ctr"/>
                </a:tc>
                <a:extLst>
                  <a:ext uri="{0D108BD9-81ED-4DB2-BD59-A6C34878D82A}">
                    <a16:rowId xmlns:a16="http://schemas.microsoft.com/office/drawing/2014/main" val="3453801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259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Power Considerations for 4 Cavity Operation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1757" r="4132" b="1757"/>
          <a:stretch/>
        </p:blipFill>
        <p:spPr bwMode="auto">
          <a:xfrm>
            <a:off x="216024" y="987574"/>
            <a:ext cx="3779912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C4F458EC-0CF9-47F2-8D7B-9D36B207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915566"/>
            <a:ext cx="5364088" cy="2153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DE4AAC-D687-4FC4-8862-29AA57D460D5}"/>
              </a:ext>
            </a:extLst>
          </p:cNvPr>
          <p:cNvSpPr txBox="1"/>
          <p:nvPr/>
        </p:nvSpPr>
        <p:spPr>
          <a:xfrm rot="16200000">
            <a:off x="8574950" y="1402786"/>
            <a:ext cx="847261" cy="160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800" dirty="0">
                <a:solidFill>
                  <a:srgbClr val="000000"/>
                </a:solidFill>
                <a:latin typeface="Calibri"/>
              </a:rPr>
              <a:t>(Courtesy: R. </a:t>
            </a:r>
            <a:r>
              <a:rPr lang="en-GB" sz="800" dirty="0" err="1">
                <a:solidFill>
                  <a:srgbClr val="000000"/>
                </a:solidFill>
                <a:latin typeface="Calibri"/>
              </a:rPr>
              <a:t>Kalt</a:t>
            </a:r>
            <a:r>
              <a:rPr lang="en-GB" sz="800" dirty="0">
                <a:solidFill>
                  <a:srgbClr val="000000"/>
                </a:solidFill>
                <a:latin typeface="Calibri"/>
              </a:rPr>
              <a:t>)</a:t>
            </a:r>
            <a:endParaRPr lang="x-none" sz="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AC95A-8AE9-457A-BE64-18874068E8F9}"/>
              </a:ext>
            </a:extLst>
          </p:cNvPr>
          <p:cNvSpPr txBox="1"/>
          <p:nvPr/>
        </p:nvSpPr>
        <p:spPr>
          <a:xfrm>
            <a:off x="6084168" y="757635"/>
            <a:ext cx="2933642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200" dirty="0">
                <a:solidFill>
                  <a:srgbClr val="000000"/>
                </a:solidFill>
                <a:latin typeface="Calibri"/>
              </a:rPr>
              <a:t>Static, without consideration of power limiter:</a:t>
            </a:r>
            <a:endParaRPr lang="x-none" sz="12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95936" y="3068919"/>
            <a:ext cx="5021873" cy="1734649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</a:pPr>
            <a:r>
              <a:rPr lang="de-CH" b="1" dirty="0" smtClean="0">
                <a:solidFill>
                  <a:srgbClr val="000000"/>
                </a:solidFill>
                <a:latin typeface="Calibri"/>
              </a:rPr>
              <a:t>Goal: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Protect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cavity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coupler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, but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sudden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beam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loss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do not block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high-power RF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operation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br>
              <a:rPr lang="de-CH" dirty="0" smtClean="0">
                <a:solidFill>
                  <a:srgbClr val="000000"/>
                </a:solidFill>
                <a:latin typeface="Calibri"/>
              </a:rPr>
            </a:b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fast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re-start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beam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accumulation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.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Expected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LLRF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pwr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.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l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imiter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controller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reaction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faster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than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20us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pwr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.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error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below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1%.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</a:pP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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Coordination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RF-ILK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LLRF expert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settings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required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.</a:t>
            </a:r>
            <a:endParaRPr lang="en-US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510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8057322" y="4913475"/>
            <a:ext cx="827451" cy="1770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algn="l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/>
                <a:ea typeface="ヒラギノ角ゴ Pro W3"/>
                <a:cs typeface="ヒラギノ角ゴ Pro W3"/>
              </a:defRPr>
            </a:lvl1pPr>
            <a:lvl2pPr marL="457189" algn="l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/>
                <a:ea typeface="ヒラギノ角ゴ Pro W3"/>
                <a:cs typeface="ヒラギノ角ゴ Pro W3"/>
              </a:defRPr>
            </a:lvl2pPr>
            <a:lvl3pPr marL="914377" algn="l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/>
                <a:ea typeface="ヒラギノ角ゴ Pro W3"/>
                <a:cs typeface="ヒラギノ角ゴ Pro W3"/>
              </a:defRPr>
            </a:lvl3pPr>
            <a:lvl4pPr marL="1371566" algn="l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/>
                <a:ea typeface="ヒラギノ角ゴ Pro W3"/>
                <a:cs typeface="ヒラギノ角ゴ Pro W3"/>
              </a:defRPr>
            </a:lvl4pPr>
            <a:lvl5pPr marL="1828754" algn="l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/>
                <a:ea typeface="ヒラギノ角ゴ Pro W3"/>
                <a:cs typeface="ヒラギノ角ゴ Pro W3"/>
              </a:defRPr>
            </a:lvl5pPr>
            <a:lvl6pPr marL="2285943" algn="l" defTabSz="457189">
              <a:defRPr sz="1600">
                <a:solidFill>
                  <a:schemeClr val="tx1"/>
                </a:solidFill>
                <a:latin typeface="Arial"/>
                <a:ea typeface="ヒラギノ角ゴ Pro W3"/>
                <a:cs typeface="ヒラギノ角ゴ Pro W3"/>
              </a:defRPr>
            </a:lvl6pPr>
            <a:lvl7pPr marL="2743131" algn="l" defTabSz="457189">
              <a:defRPr sz="1600">
                <a:solidFill>
                  <a:schemeClr val="tx1"/>
                </a:solidFill>
                <a:latin typeface="Arial"/>
                <a:ea typeface="ヒラギノ角ゴ Pro W3"/>
                <a:cs typeface="ヒラギノ角ゴ Pro W3"/>
              </a:defRPr>
            </a:lvl7pPr>
            <a:lvl8pPr marL="3200320" algn="l" defTabSz="457189">
              <a:defRPr sz="1600">
                <a:solidFill>
                  <a:schemeClr val="tx1"/>
                </a:solidFill>
                <a:latin typeface="Arial"/>
                <a:ea typeface="ヒラギノ角ゴ Pro W3"/>
                <a:cs typeface="ヒラギノ角ゴ Pro W3"/>
              </a:defRPr>
            </a:lvl8pPr>
            <a:lvl9pPr marL="3657509" algn="l" defTabSz="457189">
              <a:defRPr sz="1600">
                <a:solidFill>
                  <a:schemeClr val="tx1"/>
                </a:solidFill>
                <a:latin typeface="Arial"/>
                <a:ea typeface="ヒラギノ角ゴ Pro W3"/>
                <a:cs typeface="ヒラギノ角ゴ Pro W3"/>
              </a:defRPr>
            </a:lvl9pPr>
          </a:lstStyle>
          <a:p>
            <a:pPr algn="r">
              <a:defRPr/>
            </a:pPr>
            <a:r>
              <a:rPr lang="en-US" sz="800" dirty="0" smtClean="0">
                <a:latin typeface="+mn-lt"/>
              </a:rPr>
              <a:t>Page </a:t>
            </a:r>
            <a:fld id="{EBC07571-3134-BB4B-B83F-1A9FE18D34F3}" type="slidenum">
              <a:rPr lang="en-US" sz="800" smtClean="0">
                <a:latin typeface="+mn-lt"/>
              </a:rPr>
              <a:pPr algn="r">
                <a:defRPr/>
              </a:pPr>
              <a:t>15</a:t>
            </a:fld>
            <a:endParaRPr lang="en-US" sz="800" dirty="0">
              <a:latin typeface="+mn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Project SLS 2.0: Cavity </a:t>
            </a:r>
            <a:r>
              <a:rPr lang="de-CH" dirty="0" err="1" smtClean="0"/>
              <a:t>Procurement</a:t>
            </a:r>
            <a:endParaRPr lang="en-US" dirty="0"/>
          </a:p>
        </p:txBody>
      </p:sp>
      <p:pic>
        <p:nvPicPr>
          <p:cNvPr id="5" name="Picture 2" descr="D:\Dropbox\HZB Daten\Workshops\SLS_HOM_Cavity\r_mca_1200_500mhz_cavity_kpl_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3894" r="8883" b="4518"/>
          <a:stretch/>
        </p:blipFill>
        <p:spPr bwMode="auto">
          <a:xfrm>
            <a:off x="623470" y="1287199"/>
            <a:ext cx="2708174" cy="30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12"/>
          <p:cNvSpPr txBox="1"/>
          <p:nvPr/>
        </p:nvSpPr>
        <p:spPr>
          <a:xfrm>
            <a:off x="3359903" y="2984623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HOM </a:t>
            </a:r>
            <a:r>
              <a:rPr lang="de-DE" dirty="0" err="1" smtClean="0">
                <a:latin typeface="+mn-lt"/>
              </a:rPr>
              <a:t>damper</a:t>
            </a:r>
            <a:endParaRPr lang="de-DE" dirty="0">
              <a:latin typeface="+mn-lt"/>
            </a:endParaRPr>
          </a:p>
        </p:txBody>
      </p:sp>
      <p:sp>
        <p:nvSpPr>
          <p:cNvPr id="10" name="Textfeld 14"/>
          <p:cNvSpPr txBox="1"/>
          <p:nvPr/>
        </p:nvSpPr>
        <p:spPr>
          <a:xfrm>
            <a:off x="150917" y="1964576"/>
            <a:ext cx="707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+mn-lt"/>
              </a:rPr>
              <a:t>Tuner</a:t>
            </a:r>
            <a:endParaRPr lang="de-DE" dirty="0">
              <a:latin typeface="+mn-lt"/>
            </a:endParaRPr>
          </a:p>
        </p:txBody>
      </p:sp>
      <p:sp>
        <p:nvSpPr>
          <p:cNvPr id="11" name="Textfeld 16"/>
          <p:cNvSpPr txBox="1"/>
          <p:nvPr/>
        </p:nvSpPr>
        <p:spPr>
          <a:xfrm>
            <a:off x="2705603" y="1802313"/>
            <a:ext cx="2006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3"/>
                </a:solidFill>
                <a:latin typeface="+mn-lt"/>
              </a:rPr>
              <a:t>Fundamental power </a:t>
            </a:r>
            <a:r>
              <a:rPr lang="de-DE" dirty="0" err="1" smtClean="0">
                <a:solidFill>
                  <a:schemeClr val="accent3"/>
                </a:solidFill>
                <a:latin typeface="+mn-lt"/>
              </a:rPr>
              <a:t>coupler</a:t>
            </a:r>
            <a:r>
              <a:rPr lang="de-DE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3"/>
                </a:solidFill>
                <a:latin typeface="+mn-lt"/>
              </a:rPr>
              <a:t>and</a:t>
            </a:r>
            <a:r>
              <a:rPr lang="de-DE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3"/>
                </a:solidFill>
                <a:latin typeface="+mn-lt"/>
              </a:rPr>
              <a:t>transition</a:t>
            </a:r>
            <a:r>
              <a:rPr lang="de-DE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3"/>
                </a:solidFill>
                <a:latin typeface="+mn-lt"/>
              </a:rPr>
              <a:t>for</a:t>
            </a:r>
            <a:r>
              <a:rPr lang="de-DE" dirty="0" smtClean="0">
                <a:solidFill>
                  <a:schemeClr val="accent3"/>
                </a:solidFill>
                <a:latin typeface="+mn-lt"/>
              </a:rPr>
              <a:t> 150kW</a:t>
            </a:r>
            <a:endParaRPr lang="de-DE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3" name="Straight Arrow Connector 9"/>
          <p:cNvCxnSpPr>
            <a:stCxn id="6" idx="1"/>
          </p:cNvCxnSpPr>
          <p:nvPr/>
        </p:nvCxnSpPr>
        <p:spPr bwMode="auto">
          <a:xfrm flipH="1">
            <a:off x="3096745" y="3277011"/>
            <a:ext cx="263158" cy="750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2539459" y="2303130"/>
            <a:ext cx="262356" cy="2182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2056281" y="1161868"/>
            <a:ext cx="377176" cy="2506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14169" y="2350530"/>
            <a:ext cx="288032" cy="1708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9"/>
          <p:cNvSpPr txBox="1"/>
          <p:nvPr/>
        </p:nvSpPr>
        <p:spPr>
          <a:xfrm>
            <a:off x="4712433" y="747032"/>
            <a:ext cx="4072804" cy="42133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Ordered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5 HOM </a:t>
            </a:r>
            <a:r>
              <a:rPr lang="de-CH" b="1" dirty="0" err="1">
                <a:solidFill>
                  <a:srgbClr val="000000"/>
                </a:solidFill>
                <a:latin typeface="Calibri"/>
              </a:rPr>
              <a:t>d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amped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b="1" dirty="0" err="1">
                <a:solidFill>
                  <a:srgbClr val="000000"/>
                </a:solidFill>
                <a:latin typeface="Calibri"/>
              </a:rPr>
              <a:t>c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avities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Research Instruments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Coupler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should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handle 150kW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input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power: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/>
              <a:buChar char="à"/>
            </a:pP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Evaluate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PETRA-Type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coupler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,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like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DESY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/>
              <a:buChar char="à"/>
            </a:pPr>
            <a:endParaRPr lang="de-CH" dirty="0" smtClean="0">
              <a:solidFill>
                <a:srgbClr val="000000"/>
              </a:solidFill>
              <a:latin typeface="Calibri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Cavities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will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be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connected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to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demineralized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water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circuit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storage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ring. (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No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cooling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rack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anymore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!), 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Air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cooling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pressurized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air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distr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.</a:t>
            </a:r>
            <a:endParaRPr lang="de-CH" dirty="0" smtClean="0">
              <a:solidFill>
                <a:srgbClr val="000000"/>
              </a:solidFill>
              <a:latin typeface="Calibri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dirty="0" smtClean="0">
              <a:solidFill>
                <a:srgbClr val="000000"/>
              </a:solidFill>
              <a:latin typeface="Calibri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Flow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velocity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&lt; 1.5m/m : </a:t>
            </a:r>
            <a:b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</a:b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Hopefully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no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water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leaks</a:t>
            </a:r>
            <a:endParaRPr lang="de-CH" dirty="0" smtClean="0">
              <a:solidFill>
                <a:srgbClr val="000000"/>
              </a:solidFill>
              <a:latin typeface="Calibri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dirty="0" smtClean="0">
              <a:solidFill>
                <a:srgbClr val="000000"/>
              </a:solidFill>
              <a:latin typeface="Calibri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Cavities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to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be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mounted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in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teststand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in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storage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-ring: Additional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supports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required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/>
              <a:buChar char="à"/>
            </a:pP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feld 18"/>
          <p:cNvSpPr txBox="1"/>
          <p:nvPr/>
        </p:nvSpPr>
        <p:spPr>
          <a:xfrm>
            <a:off x="2433456" y="994811"/>
            <a:ext cx="2049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Water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cooling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for</a:t>
            </a:r>
            <a:r>
              <a:rPr lang="de-DE" dirty="0" smtClean="0">
                <a:latin typeface="+mn-lt"/>
              </a:rPr>
              <a:t> 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HOM </a:t>
            </a:r>
            <a:r>
              <a:rPr lang="de-DE" dirty="0" err="1" smtClean="0">
                <a:latin typeface="+mn-lt"/>
              </a:rPr>
              <a:t>ferrites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9994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Preliminary</a:t>
            </a:r>
            <a:r>
              <a:rPr lang="de-CH" dirty="0"/>
              <a:t> Layout: 500MHz RF-System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3363838"/>
            <a:ext cx="8640960" cy="1627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000000"/>
                </a:solidFill>
                <a:latin typeface="Calibri"/>
              </a:rPr>
              <a:t>All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main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cavities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same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long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straight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X05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Modification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tunnel wall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to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host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cavities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neighboring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beam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line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000000"/>
                </a:solidFill>
                <a:latin typeface="Calibri"/>
              </a:rPr>
              <a:t>Connection via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Waveguide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–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Coax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transition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to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cavity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coupler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. (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WaTraX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, </a:t>
            </a:r>
            <a:r>
              <a:rPr lang="de-CH" dirty="0" err="1">
                <a:solidFill>
                  <a:srgbClr val="000000"/>
                </a:solidFill>
                <a:latin typeface="Calibri"/>
              </a:rPr>
              <a:t>Doorknob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?)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Next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cavities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there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will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be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collimators</a:t>
            </a:r>
            <a:endParaRPr lang="de-CH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98" name="Picture 2" descr="https://indico.psi.ch/event/11768/contributions/30907/attachments/19954/32266/X05_Cavities_PETRA_Coupler.png?from_preview=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20" y="676701"/>
            <a:ext cx="3604340" cy="254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8E0E1-605F-47BA-B69C-57F89990A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4" r="54413"/>
          <a:stretch/>
        </p:blipFill>
        <p:spPr>
          <a:xfrm>
            <a:off x="4568060" y="619461"/>
            <a:ext cx="3604340" cy="281638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61287" y="2602523"/>
            <a:ext cx="1518138" cy="6172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Collimators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(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under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Quads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GB" dirty="0" err="1" smtClean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9" name="Gerade Verbindung mit Pfeil 8"/>
          <p:cNvCxnSpPr>
            <a:stCxn id="7" idx="0"/>
          </p:cNvCxnSpPr>
          <p:nvPr/>
        </p:nvCxnSpPr>
        <p:spPr bwMode="auto">
          <a:xfrm flipV="1">
            <a:off x="1720356" y="1987063"/>
            <a:ext cx="149469" cy="6154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93016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71600" y="771549"/>
            <a:ext cx="7453597" cy="175477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de-CH" dirty="0" err="1"/>
              <a:t>Preliminary</a:t>
            </a:r>
            <a:r>
              <a:rPr lang="de-CH" dirty="0"/>
              <a:t> draft </a:t>
            </a:r>
            <a:r>
              <a:rPr lang="de-CH" dirty="0" err="1"/>
              <a:t>layout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case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HOM-</a:t>
            </a:r>
            <a:r>
              <a:rPr lang="de-CH" dirty="0" err="1"/>
              <a:t>damped</a:t>
            </a:r>
            <a:r>
              <a:rPr lang="de-CH" dirty="0"/>
              <a:t> </a:t>
            </a:r>
            <a:r>
              <a:rPr lang="de-CH" dirty="0" err="1"/>
              <a:t>cavities</a:t>
            </a:r>
            <a:r>
              <a:rPr lang="de-CH" dirty="0"/>
              <a:t>:</a:t>
            </a:r>
          </a:p>
          <a:p>
            <a:pPr lvl="1"/>
            <a:r>
              <a:rPr lang="de-CH" dirty="0" err="1"/>
              <a:t>Taper</a:t>
            </a:r>
            <a:r>
              <a:rPr lang="de-CH" dirty="0"/>
              <a:t> at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beginning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end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4 </a:t>
            </a:r>
            <a:r>
              <a:rPr lang="de-CH" dirty="0" err="1"/>
              <a:t>cavities</a:t>
            </a:r>
            <a:endParaRPr lang="de-CH" dirty="0"/>
          </a:p>
          <a:p>
            <a:pPr lvl="1"/>
            <a:r>
              <a:rPr lang="de-CH" dirty="0" err="1"/>
              <a:t>Vacuum</a:t>
            </a:r>
            <a:r>
              <a:rPr lang="de-CH" dirty="0"/>
              <a:t> </a:t>
            </a:r>
            <a:r>
              <a:rPr lang="de-CH" dirty="0" err="1"/>
              <a:t>pumps</a:t>
            </a:r>
            <a:r>
              <a:rPr lang="de-CH" dirty="0"/>
              <a:t> (IGP+ZAO) </a:t>
            </a:r>
            <a:r>
              <a:rPr lang="de-CH" dirty="0" err="1"/>
              <a:t>and</a:t>
            </a:r>
            <a:r>
              <a:rPr lang="de-CH" dirty="0"/>
              <a:t> -sensors at </a:t>
            </a:r>
            <a:r>
              <a:rPr lang="de-CH" dirty="0" err="1"/>
              <a:t>both</a:t>
            </a:r>
            <a:r>
              <a:rPr lang="de-CH" dirty="0"/>
              <a:t> </a:t>
            </a:r>
            <a:r>
              <a:rPr lang="de-CH" dirty="0" err="1"/>
              <a:t>sides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cavities</a:t>
            </a:r>
            <a:endParaRPr lang="de-CH" dirty="0"/>
          </a:p>
          <a:p>
            <a:pPr lvl="1"/>
            <a:r>
              <a:rPr lang="de-CH" dirty="0" err="1"/>
              <a:t>Valves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bellows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separate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cavities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installation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conditioning</a:t>
            </a:r>
            <a:r>
              <a:rPr lang="de-CH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e-CH" b="1" dirty="0" err="1"/>
              <a:t>Characterization</a:t>
            </a:r>
            <a:r>
              <a:rPr lang="de-CH" b="1" dirty="0"/>
              <a:t> </a:t>
            </a:r>
            <a:r>
              <a:rPr lang="de-CH" b="1" dirty="0" err="1"/>
              <a:t>of</a:t>
            </a:r>
            <a:r>
              <a:rPr lang="de-CH" b="1" dirty="0"/>
              <a:t> </a:t>
            </a:r>
            <a:r>
              <a:rPr lang="de-CH" b="1" dirty="0" err="1"/>
              <a:t>the</a:t>
            </a:r>
            <a:r>
              <a:rPr lang="de-CH" b="1" dirty="0"/>
              <a:t> </a:t>
            </a:r>
            <a:r>
              <a:rPr lang="de-CH" b="1" dirty="0" err="1"/>
              <a:t>cavities</a:t>
            </a:r>
            <a:r>
              <a:rPr lang="de-CH" b="1" dirty="0"/>
              <a:t> in a clean-</a:t>
            </a:r>
            <a:r>
              <a:rPr lang="de-CH" b="1" dirty="0" err="1"/>
              <a:t>room</a:t>
            </a:r>
            <a:r>
              <a:rPr lang="de-CH" dirty="0"/>
              <a:t>, high power </a:t>
            </a:r>
            <a:r>
              <a:rPr lang="de-CH" dirty="0" err="1" smtClean="0"/>
              <a:t>tests</a:t>
            </a:r>
            <a:r>
              <a:rPr lang="de-CH" dirty="0" smtClean="0"/>
              <a:t> + </a:t>
            </a:r>
            <a:r>
              <a:rPr lang="de-CH" dirty="0" err="1" smtClean="0"/>
              <a:t>conditioning</a:t>
            </a:r>
            <a:r>
              <a:rPr lang="de-CH" dirty="0" smtClean="0"/>
              <a:t> </a:t>
            </a:r>
            <a:r>
              <a:rPr lang="de-CH" dirty="0"/>
              <a:t>in </a:t>
            </a:r>
            <a:r>
              <a:rPr lang="de-CH" dirty="0" err="1"/>
              <a:t>the</a:t>
            </a:r>
            <a:r>
              <a:rPr lang="de-CH" dirty="0"/>
              <a:t> teststand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500MHz </a:t>
            </a:r>
            <a:r>
              <a:rPr lang="de-CH" dirty="0" err="1"/>
              <a:t>Cavities</a:t>
            </a:r>
            <a:r>
              <a:rPr lang="de-CH" dirty="0"/>
              <a:t> in Long Straight X05: Vacuum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61242"/>
            <a:ext cx="3016646" cy="140763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14" y="3868878"/>
            <a:ext cx="3167230" cy="968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2EA06-9638-4515-8026-842F44FE0915}"/>
              </a:ext>
            </a:extLst>
          </p:cNvPr>
          <p:cNvSpPr txBox="1"/>
          <p:nvPr/>
        </p:nvSpPr>
        <p:spPr>
          <a:xfrm>
            <a:off x="4259850" y="2691448"/>
            <a:ext cx="4884150" cy="2146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7790" lvl="1" defTabSz="91435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1700" dirty="0">
                <a:latin typeface="+mn-lt"/>
                <a:ea typeface="+mn-ea"/>
                <a:cs typeface="+mn-cs"/>
              </a:rPr>
              <a:t>485 mm upstream and downstream at each cavity: </a:t>
            </a:r>
            <a:br>
              <a:rPr lang="en-US" sz="1700" dirty="0">
                <a:latin typeface="+mn-lt"/>
                <a:ea typeface="+mn-ea"/>
                <a:cs typeface="+mn-cs"/>
              </a:rPr>
            </a:br>
            <a:r>
              <a:rPr lang="en-US" sz="1700" dirty="0">
                <a:latin typeface="+mn-lt"/>
                <a:ea typeface="+mn-ea"/>
                <a:cs typeface="+mn-cs"/>
              </a:rPr>
              <a:t>pump cross with:</a:t>
            </a:r>
          </a:p>
          <a:p>
            <a:pPr marL="463540" lvl="1" indent="-285750" defTabSz="91435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+mn-cs"/>
              </a:rPr>
              <a:t>2x 300 l/s ion getter pump </a:t>
            </a:r>
          </a:p>
          <a:p>
            <a:pPr marL="463540" lvl="1" indent="-285750" defTabSz="91435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+mn-cs"/>
              </a:rPr>
              <a:t>+1x 1000 l/s NEG pump</a:t>
            </a:r>
          </a:p>
          <a:p>
            <a:pPr marL="463540" lvl="1" indent="-285750" defTabSz="91435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+mn-cs"/>
              </a:rPr>
              <a:t>1 vacuum probe on the pumping cross</a:t>
            </a:r>
          </a:p>
          <a:p>
            <a:pPr marL="463540" lvl="1" indent="-285750" defTabSz="91435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+mn-cs"/>
              </a:rPr>
              <a:t>1 vacuum probe on each </a:t>
            </a:r>
            <a:r>
              <a:rPr lang="en-US" sz="1700" dirty="0" smtClean="0">
                <a:latin typeface="+mn-lt"/>
                <a:ea typeface="+mn-ea"/>
                <a:cs typeface="+mn-cs"/>
              </a:rPr>
              <a:t>cavity</a:t>
            </a:r>
          </a:p>
          <a:p>
            <a:pPr marL="463540" lvl="1" indent="-285750" defTabSz="91435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CH" sz="1700" dirty="0" smtClean="0">
                <a:latin typeface="+mn-lt"/>
                <a:ea typeface="+mn-ea"/>
                <a:cs typeface="+mn-cs"/>
              </a:rPr>
              <a:t>View-</a:t>
            </a:r>
            <a:r>
              <a:rPr lang="de-CH" sz="1700" dirty="0" err="1" smtClean="0">
                <a:latin typeface="+mn-lt"/>
                <a:ea typeface="+mn-ea"/>
                <a:cs typeface="+mn-cs"/>
              </a:rPr>
              <a:t>port</a:t>
            </a:r>
            <a:r>
              <a:rPr lang="de-CH" sz="1700" dirty="0" smtClean="0">
                <a:latin typeface="+mn-lt"/>
                <a:ea typeface="+mn-ea"/>
                <a:cs typeface="+mn-cs"/>
              </a:rPr>
              <a:t> on </a:t>
            </a:r>
            <a:r>
              <a:rPr lang="de-CH" sz="1700" dirty="0" err="1" smtClean="0">
                <a:latin typeface="+mn-lt"/>
                <a:ea typeface="+mn-ea"/>
                <a:cs typeface="+mn-cs"/>
              </a:rPr>
              <a:t>coupler</a:t>
            </a:r>
            <a:r>
              <a:rPr lang="de-CH" sz="1700" dirty="0" smtClean="0">
                <a:latin typeface="+mn-lt"/>
                <a:ea typeface="+mn-ea"/>
                <a:cs typeface="+mn-cs"/>
              </a:rPr>
              <a:t> (like at DESY)</a:t>
            </a:r>
            <a:endParaRPr lang="en-US" sz="1700" dirty="0">
              <a:latin typeface="+mn-lt"/>
              <a:ea typeface="+mn-ea"/>
              <a:cs typeface="+mn-cs"/>
            </a:endParaRPr>
          </a:p>
          <a:p>
            <a:pPr marL="463540" lvl="1" indent="-285750" defTabSz="91435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+mn-lt"/>
                <a:ea typeface="+mn-ea"/>
                <a:cs typeface="+mn-cs"/>
              </a:rPr>
              <a:t>Coupler and Beam-pipe flanges to </a:t>
            </a:r>
            <a:r>
              <a:rPr lang="en-US" sz="1700" smtClean="0">
                <a:latin typeface="+mn-lt"/>
                <a:ea typeface="+mn-ea"/>
                <a:cs typeface="+mn-cs"/>
              </a:rPr>
              <a:t>be defined</a:t>
            </a:r>
            <a:endParaRPr lang="x-none" sz="1700" dirty="0" err="1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44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652120" y="1006082"/>
            <a:ext cx="3133117" cy="3509963"/>
          </a:xfrm>
        </p:spPr>
        <p:txBody>
          <a:bodyPr/>
          <a:lstStyle/>
          <a:p>
            <a:r>
              <a:rPr lang="en-US" dirty="0"/>
              <a:t>There is no direct synchrotron light hitting the cavity surfaces</a:t>
            </a:r>
          </a:p>
          <a:p>
            <a:endParaRPr lang="en-US" dirty="0"/>
          </a:p>
          <a:p>
            <a:r>
              <a:rPr lang="en-US" dirty="0"/>
              <a:t>But indirect, from reflection on the walls of the beam-pipe, there will be some light on the cavity.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What is the limit, how does it affect the arcing rate?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 of Synchrotron Radiation on Cavity Surfaces </a:t>
            </a:r>
            <a:r>
              <a:rPr lang="en-US" sz="1200" dirty="0"/>
              <a:t>(</a:t>
            </a:r>
            <a:r>
              <a:rPr lang="en-US" sz="1200" dirty="0" err="1"/>
              <a:t>Synrad</a:t>
            </a:r>
            <a:r>
              <a:rPr lang="en-US" sz="1200" dirty="0"/>
              <a:t> Calculation by Vacuum Section)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3877" r="2985" b="6967"/>
          <a:stretch/>
        </p:blipFill>
        <p:spPr>
          <a:xfrm>
            <a:off x="683568" y="3124552"/>
            <a:ext cx="4752528" cy="1800200"/>
          </a:xfrm>
          <a:prstGeom prst="rect">
            <a:avLst/>
          </a:prstGeom>
        </p:spPr>
      </p:pic>
      <p:pic>
        <p:nvPicPr>
          <p:cNvPr id="5" name="Grafik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06081"/>
            <a:ext cx="4680520" cy="1925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6B878-BE82-46E8-B279-33A930617843}"/>
              </a:ext>
            </a:extLst>
          </p:cNvPr>
          <p:cNvSpPr txBox="1"/>
          <p:nvPr/>
        </p:nvSpPr>
        <p:spPr>
          <a:xfrm>
            <a:off x="899592" y="4753178"/>
            <a:ext cx="4464496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Radiation spectrum; X axis in eV Y axis in photons/ sec/ 0.1%BW.</a:t>
            </a:r>
            <a:endParaRPr lang="x-none" sz="12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04230-915B-4A47-A1AF-AB122CE147AE}"/>
              </a:ext>
            </a:extLst>
          </p:cNvPr>
          <p:cNvSpPr txBox="1"/>
          <p:nvPr/>
        </p:nvSpPr>
        <p:spPr>
          <a:xfrm>
            <a:off x="1888722" y="2953366"/>
            <a:ext cx="2554192" cy="1975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Radiation distribution at the cavity.</a:t>
            </a:r>
            <a:endParaRPr lang="x-none" sz="1200" dirty="0" err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8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500MHz </a:t>
            </a:r>
            <a:r>
              <a:rPr lang="de-CH" dirty="0" err="1" smtClean="0"/>
              <a:t>Amplifier</a:t>
            </a:r>
            <a:r>
              <a:rPr lang="de-CH" dirty="0" smtClean="0"/>
              <a:t> </a:t>
            </a:r>
            <a:r>
              <a:rPr lang="de-CH" dirty="0" err="1" smtClean="0"/>
              <a:t>Procurement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pic>
        <p:nvPicPr>
          <p:cNvPr id="5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1" y="1060813"/>
            <a:ext cx="3546545" cy="3501652"/>
          </a:xfrm>
          <a:prstGeom prst="rect">
            <a:avLst/>
          </a:prstGeom>
        </p:spPr>
      </p:pic>
      <p:sp>
        <p:nvSpPr>
          <p:cNvPr id="6" name="TextBox 20"/>
          <p:cNvSpPr txBox="1"/>
          <p:nvPr/>
        </p:nvSpPr>
        <p:spPr>
          <a:xfrm>
            <a:off x="4682509" y="1060812"/>
            <a:ext cx="4102727" cy="39071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Signed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contract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Cryoelectra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4 high power </a:t>
            </a:r>
            <a:r>
              <a:rPr lang="de-CH" sz="1800" dirty="0">
                <a:solidFill>
                  <a:srgbClr val="000000"/>
                </a:solidFill>
                <a:latin typeface="Calibri"/>
              </a:rPr>
              <a:t>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olid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s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tate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UHF 150kW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amplifiers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+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spares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Approved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ProkW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funding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proposal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energy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saving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(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hope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efficiency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&gt; 56%).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planned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add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an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external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high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power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circulator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 Layout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with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RF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platform</a:t>
            </a:r>
            <a:endParaRPr lang="de-CH" sz="1800" dirty="0" smtClean="0">
              <a:solidFill>
                <a:srgbClr val="000000"/>
              </a:solidFill>
              <a:latin typeface="Calibri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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Earthquake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safety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investigations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ongoing</a:t>
            </a:r>
            <a:endParaRPr lang="de-CH" sz="1800" dirty="0" smtClean="0">
              <a:solidFill>
                <a:srgbClr val="000000"/>
              </a:solidFill>
              <a:latin typeface="Calibri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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Water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cooling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concept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is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in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progress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. 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0" y="771550"/>
            <a:ext cx="5377714" cy="35099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SLS-Operation </a:t>
            </a:r>
            <a:r>
              <a:rPr lang="de-CH" dirty="0" err="1" smtClean="0"/>
              <a:t>Statistics</a:t>
            </a:r>
            <a:r>
              <a:rPr lang="de-CH" dirty="0" smtClean="0"/>
              <a:t> </a:t>
            </a:r>
            <a:r>
              <a:rPr lang="de-CH" dirty="0" err="1" smtClean="0"/>
              <a:t>until</a:t>
            </a:r>
            <a:r>
              <a:rPr lang="de-CH" dirty="0" smtClean="0"/>
              <a:t>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5508702" y="771550"/>
            <a:ext cx="3419274" cy="35099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Calibri"/>
              </a:rPr>
              <a:t>2020: 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Calibri"/>
              </a:rPr>
              <a:t>During Corona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ock-down, slightly reduced User Operation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Good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MTBF, but 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lowest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value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time 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between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distortions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(16h)!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b="1" dirty="0" smtClean="0">
                <a:solidFill>
                  <a:srgbClr val="000000"/>
                </a:solidFill>
                <a:latin typeface="Calibri"/>
              </a:rPr>
              <a:t>34% 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down-time due 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RF</a:t>
            </a:r>
            <a:endParaRPr lang="en-US" b="1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b="1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Outages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more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than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5h: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Broken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LINAC RF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window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(26h)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Water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leaks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SR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cavity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(5h)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Several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Interlocks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due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bad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Klystron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filament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connector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7010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 for your attention!</a:t>
            </a:r>
            <a:endParaRPr lang="en-GB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771550"/>
            <a:ext cx="1152128" cy="648072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Questions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?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476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2021 SLS </a:t>
            </a:r>
            <a:r>
              <a:rPr lang="de-CH" dirty="0" err="1" smtClean="0"/>
              <a:t>Failures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71599" y="1028785"/>
            <a:ext cx="7742237" cy="3509963"/>
          </a:xfrm>
        </p:spPr>
        <p:txBody>
          <a:bodyPr/>
          <a:lstStyle/>
          <a:p>
            <a:r>
              <a:rPr lang="de-CH" dirty="0" err="1" smtClean="0"/>
              <a:t>Obstacle</a:t>
            </a:r>
            <a:r>
              <a:rPr lang="de-CH" dirty="0" smtClean="0"/>
              <a:t> (</a:t>
            </a:r>
            <a:r>
              <a:rPr lang="de-CH" dirty="0" err="1" smtClean="0"/>
              <a:t>diagnostics</a:t>
            </a:r>
            <a:r>
              <a:rPr lang="de-CH" dirty="0" smtClean="0"/>
              <a:t> </a:t>
            </a:r>
            <a:r>
              <a:rPr lang="de-CH" dirty="0" err="1" smtClean="0"/>
              <a:t>mirror</a:t>
            </a:r>
            <a:r>
              <a:rPr lang="de-CH" dirty="0" smtClean="0"/>
              <a:t>) in </a:t>
            </a:r>
            <a:r>
              <a:rPr lang="de-CH" dirty="0" err="1" smtClean="0"/>
              <a:t>the</a:t>
            </a:r>
            <a:r>
              <a:rPr lang="de-CH" dirty="0" smtClean="0"/>
              <a:t> LINAC beam </a:t>
            </a:r>
            <a:r>
              <a:rPr lang="de-CH" dirty="0" err="1" smtClean="0"/>
              <a:t>path</a:t>
            </a:r>
            <a:r>
              <a:rPr lang="de-CH" dirty="0" smtClean="0"/>
              <a:t> (not in </a:t>
            </a:r>
            <a:r>
              <a:rPr lang="de-CH" dirty="0" err="1" smtClean="0"/>
              <a:t>control</a:t>
            </a:r>
            <a:r>
              <a:rPr lang="de-CH" dirty="0" smtClean="0"/>
              <a:t> </a:t>
            </a:r>
            <a:r>
              <a:rPr lang="de-CH" dirty="0" err="1" smtClean="0"/>
              <a:t>system</a:t>
            </a:r>
            <a:r>
              <a:rPr lang="de-CH" dirty="0" smtClean="0"/>
              <a:t>)</a:t>
            </a:r>
          </a:p>
          <a:p>
            <a:r>
              <a:rPr lang="de-CH" dirty="0" smtClean="0"/>
              <a:t>Power </a:t>
            </a:r>
            <a:r>
              <a:rPr lang="de-CH" dirty="0" err="1" smtClean="0"/>
              <a:t>glitches</a:t>
            </a:r>
            <a:r>
              <a:rPr lang="de-CH" dirty="0" smtClean="0"/>
              <a:t>, </a:t>
            </a:r>
            <a:r>
              <a:rPr lang="de-CH" dirty="0" err="1" smtClean="0"/>
              <a:t>thunderstorms</a:t>
            </a:r>
            <a:r>
              <a:rPr lang="de-CH" dirty="0" smtClean="0"/>
              <a:t>, power </a:t>
            </a:r>
            <a:r>
              <a:rPr lang="de-CH" dirty="0" err="1" smtClean="0"/>
              <a:t>outage</a:t>
            </a:r>
            <a:r>
              <a:rPr lang="de-CH" dirty="0" smtClean="0"/>
              <a:t> due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short</a:t>
            </a:r>
            <a:r>
              <a:rPr lang="de-CH" dirty="0" smtClean="0"/>
              <a:t> in 16kV </a:t>
            </a:r>
            <a:r>
              <a:rPr lang="de-CH" dirty="0" err="1" smtClean="0"/>
              <a:t>distribution</a:t>
            </a:r>
            <a:endParaRPr lang="de-CH" dirty="0" smtClean="0"/>
          </a:p>
          <a:p>
            <a:r>
              <a:rPr lang="de-CH" dirty="0" err="1" smtClean="0"/>
              <a:t>Refill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demineralized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caused</a:t>
            </a:r>
            <a:r>
              <a:rPr lang="de-CH" dirty="0"/>
              <a:t> </a:t>
            </a:r>
            <a:r>
              <a:rPr lang="de-CH" dirty="0" err="1" smtClean="0"/>
              <a:t>flow</a:t>
            </a:r>
            <a:r>
              <a:rPr lang="de-CH" dirty="0" smtClean="0"/>
              <a:t> interlock at RF </a:t>
            </a:r>
            <a:r>
              <a:rPr lang="de-CH" dirty="0" err="1" smtClean="0"/>
              <a:t>stations</a:t>
            </a:r>
            <a:endParaRPr lang="de-CH" dirty="0" smtClean="0"/>
          </a:p>
          <a:p>
            <a:r>
              <a:rPr lang="de-CH" dirty="0" err="1" smtClean="0"/>
              <a:t>Interlocks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RF-</a:t>
            </a:r>
            <a:r>
              <a:rPr lang="de-CH" dirty="0" err="1" smtClean="0"/>
              <a:t>stations</a:t>
            </a:r>
            <a:r>
              <a:rPr lang="de-CH" dirty="0" smtClean="0"/>
              <a:t> due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coupler</a:t>
            </a:r>
            <a:r>
              <a:rPr lang="de-CH" dirty="0" smtClean="0"/>
              <a:t> </a:t>
            </a:r>
            <a:r>
              <a:rPr lang="de-CH" dirty="0" err="1" smtClean="0"/>
              <a:t>valve</a:t>
            </a:r>
            <a:r>
              <a:rPr lang="de-CH" dirty="0" smtClean="0"/>
              <a:t> </a:t>
            </a:r>
            <a:r>
              <a:rPr lang="de-CH" dirty="0" err="1" smtClean="0"/>
              <a:t>error</a:t>
            </a:r>
            <a:r>
              <a:rPr lang="de-CH" dirty="0" smtClean="0"/>
              <a:t> (</a:t>
            </a:r>
            <a:r>
              <a:rPr lang="de-CH" dirty="0" err="1" smtClean="0"/>
              <a:t>pressurized</a:t>
            </a:r>
            <a:r>
              <a:rPr lang="de-CH" dirty="0" smtClean="0"/>
              <a:t> </a:t>
            </a:r>
            <a:r>
              <a:rPr lang="de-CH" dirty="0" err="1" smtClean="0"/>
              <a:t>air</a:t>
            </a:r>
            <a:r>
              <a:rPr lang="de-CH" dirty="0" smtClean="0"/>
              <a:t>, </a:t>
            </a:r>
            <a:r>
              <a:rPr lang="de-CH" dirty="0" err="1" smtClean="0"/>
              <a:t>or</a:t>
            </a:r>
            <a:r>
              <a:rPr lang="de-CH" dirty="0" smtClean="0"/>
              <a:t> PLC </a:t>
            </a:r>
            <a:r>
              <a:rPr lang="de-CH" dirty="0" err="1" smtClean="0"/>
              <a:t>error</a:t>
            </a:r>
            <a:r>
              <a:rPr lang="de-CH" dirty="0" smtClean="0"/>
              <a:t>?)</a:t>
            </a:r>
          </a:p>
          <a:p>
            <a:r>
              <a:rPr lang="de-CH" dirty="0" smtClean="0"/>
              <a:t>LINAC Klystron </a:t>
            </a:r>
            <a:r>
              <a:rPr lang="de-CH" dirty="0" err="1" smtClean="0"/>
              <a:t>failure</a:t>
            </a:r>
            <a:endParaRPr lang="de-CH" dirty="0" smtClean="0"/>
          </a:p>
          <a:p>
            <a:r>
              <a:rPr lang="de-CH" dirty="0" smtClean="0"/>
              <a:t>LINAC </a:t>
            </a:r>
            <a:r>
              <a:rPr lang="de-CH" dirty="0" err="1" smtClean="0"/>
              <a:t>local</a:t>
            </a:r>
            <a:r>
              <a:rPr lang="de-CH" dirty="0" smtClean="0"/>
              <a:t> </a:t>
            </a:r>
            <a:r>
              <a:rPr lang="de-CH" dirty="0" err="1" smtClean="0"/>
              <a:t>structure</a:t>
            </a:r>
            <a:r>
              <a:rPr lang="de-CH" dirty="0" smtClean="0"/>
              <a:t> </a:t>
            </a:r>
            <a:r>
              <a:rPr lang="de-CH" dirty="0" err="1" smtClean="0"/>
              <a:t>cooling</a:t>
            </a:r>
            <a:r>
              <a:rPr lang="de-CH" dirty="0" smtClean="0"/>
              <a:t> </a:t>
            </a:r>
            <a:r>
              <a:rPr lang="de-CH" dirty="0" err="1" smtClean="0"/>
              <a:t>unit</a:t>
            </a:r>
            <a:r>
              <a:rPr lang="de-CH" dirty="0" smtClean="0"/>
              <a:t> </a:t>
            </a:r>
            <a:r>
              <a:rPr lang="de-CH" dirty="0" err="1" smtClean="0"/>
              <a:t>broken</a:t>
            </a:r>
            <a:endParaRPr lang="de-CH" dirty="0" smtClean="0"/>
          </a:p>
          <a:p>
            <a:r>
              <a:rPr lang="de-CH" dirty="0" err="1" smtClean="0"/>
              <a:t>Failure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reflected</a:t>
            </a:r>
            <a:r>
              <a:rPr lang="de-CH" dirty="0" smtClean="0"/>
              <a:t> power </a:t>
            </a:r>
            <a:r>
              <a:rPr lang="de-CH" dirty="0" err="1" smtClean="0"/>
              <a:t>measurement</a:t>
            </a:r>
            <a:r>
              <a:rPr lang="de-CH" dirty="0" smtClean="0"/>
              <a:t> in Booster SSA</a:t>
            </a:r>
          </a:p>
          <a:p>
            <a:r>
              <a:rPr lang="de-CH" dirty="0" err="1" smtClean="0"/>
              <a:t>Failure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6-way splitter in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Booster</a:t>
            </a:r>
            <a:r>
              <a:rPr lang="de-CH" dirty="0" smtClean="0"/>
              <a:t> SSA</a:t>
            </a:r>
          </a:p>
          <a:p>
            <a:r>
              <a:rPr lang="de-CH" dirty="0" err="1" smtClean="0"/>
              <a:t>Cooling</a:t>
            </a:r>
            <a:r>
              <a:rPr lang="de-CH" dirty="0" smtClean="0"/>
              <a:t> Rack Temperatur </a:t>
            </a:r>
            <a:r>
              <a:rPr lang="de-CH" dirty="0" err="1" smtClean="0"/>
              <a:t>controller</a:t>
            </a:r>
            <a:r>
              <a:rPr lang="de-CH" dirty="0" smtClean="0"/>
              <a:t> </a:t>
            </a:r>
            <a:r>
              <a:rPr lang="de-CH" dirty="0" err="1" smtClean="0"/>
              <a:t>got</a:t>
            </a:r>
            <a:r>
              <a:rPr lang="de-CH" dirty="0" smtClean="0"/>
              <a:t> </a:t>
            </a:r>
            <a:r>
              <a:rPr lang="de-CH" dirty="0" err="1" smtClean="0"/>
              <a:t>unstable</a:t>
            </a:r>
            <a:endParaRPr lang="de-CH" dirty="0" smtClean="0"/>
          </a:p>
          <a:p>
            <a:endParaRPr lang="de-CH" dirty="0"/>
          </a:p>
          <a:p>
            <a:r>
              <a:rPr lang="de-CH" dirty="0" smtClean="0"/>
              <a:t>So </a:t>
            </a:r>
            <a:r>
              <a:rPr lang="de-CH" dirty="0" err="1" smtClean="0"/>
              <a:t>far</a:t>
            </a:r>
            <a:r>
              <a:rPr lang="de-CH" dirty="0" smtClean="0"/>
              <a:t>: 10% due </a:t>
            </a:r>
            <a:r>
              <a:rPr lang="de-CH" dirty="0" err="1" smtClean="0"/>
              <a:t>to</a:t>
            </a:r>
            <a:r>
              <a:rPr lang="de-CH" dirty="0" smtClean="0"/>
              <a:t> RF</a:t>
            </a:r>
          </a:p>
          <a:p>
            <a:endParaRPr lang="de-CH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78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Arcing</a:t>
            </a:r>
            <a:r>
              <a:rPr lang="de-CH" dirty="0" smtClean="0"/>
              <a:t> at LINAC Tank HV </a:t>
            </a:r>
            <a:r>
              <a:rPr lang="de-CH" dirty="0" err="1" smtClean="0"/>
              <a:t>transformer</a:t>
            </a:r>
            <a:r>
              <a:rPr lang="de-CH" dirty="0" smtClean="0"/>
              <a:t> Part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pic>
        <p:nvPicPr>
          <p:cNvPr id="8" name="Picture 6" descr="Photo-2019-10-30-15-02-32_1541.JPG (3024×403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9210" y="1754154"/>
            <a:ext cx="3344988" cy="250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7333" y="737642"/>
            <a:ext cx="2478281" cy="305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In 2020: </a:t>
            </a:r>
            <a:b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</a:b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Installed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isolation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plate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: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905870" y="1316542"/>
            <a:ext cx="37407" cy="157730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446584" y="761999"/>
            <a:ext cx="2672861" cy="8536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In Mai 2021: EOLC (+VSWR)-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Interlocks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: Black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marks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at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plate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.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Replaced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HV-Transformer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7369" y="759244"/>
            <a:ext cx="279693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In 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July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2021: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Again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EOLC-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Interlocks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: </a:t>
            </a:r>
            <a:r>
              <a:rPr lang="de-CH" b="1" dirty="0" err="1" smtClean="0">
                <a:solidFill>
                  <a:srgbClr val="000000"/>
                </a:solidFill>
                <a:latin typeface="Calibri"/>
              </a:rPr>
              <a:t>Replaced</a:t>
            </a:r>
            <a:r>
              <a:rPr lang="de-CH" b="1" dirty="0" smtClean="0">
                <a:solidFill>
                  <a:srgbClr val="000000"/>
                </a:solidFill>
                <a:latin typeface="Calibri"/>
              </a:rPr>
              <a:t> Klystron</a:t>
            </a:r>
            <a:endParaRPr lang="en-US" b="1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Grafik 9" descr="Scope.jpg"/>
          <p:cNvPicPr>
            <a:picLocks noChangeAspect="1"/>
          </p:cNvPicPr>
          <p:nvPr/>
        </p:nvPicPr>
        <p:blipFill>
          <a:blip r:embed="rId3"/>
          <a:srcRect l="7875" t="15000"/>
          <a:stretch>
            <a:fillRect/>
          </a:stretch>
        </p:blipFill>
        <p:spPr>
          <a:xfrm>
            <a:off x="6247258" y="1336030"/>
            <a:ext cx="2537978" cy="1756270"/>
          </a:xfrm>
          <a:prstGeom prst="rect">
            <a:avLst/>
          </a:prstGeom>
        </p:spPr>
      </p:pic>
      <p:pic>
        <p:nvPicPr>
          <p:cNvPr id="12" name="Grafik 11" descr="20210519_142500.jpg.png"/>
          <p:cNvPicPr>
            <a:picLocks noChangeAspect="1"/>
          </p:cNvPicPr>
          <p:nvPr/>
        </p:nvPicPr>
        <p:blipFill>
          <a:blip r:embed="rId4"/>
          <a:srcRect t="8360"/>
          <a:stretch>
            <a:fillRect/>
          </a:stretch>
        </p:blipFill>
        <p:spPr>
          <a:xfrm>
            <a:off x="3446584" y="1615621"/>
            <a:ext cx="2508740" cy="306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69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/>
        </p:blipFill>
        <p:spPr bwMode="auto">
          <a:xfrm rot="5400000">
            <a:off x="279616" y="2309978"/>
            <a:ext cx="3168351" cy="2376264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 smtClean="0"/>
              <a:t>Water Leaks in the SR ELETTRA cavities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 algn="r">
              <a:defRPr/>
            </a:pPr>
            <a:r>
              <a:rPr lang="en-US" dirty="0" smtClean="0"/>
              <a:t>Page </a:t>
            </a:r>
            <a:fld id="{EBC07571-3134-BB4B-B83F-1A9FE18D34F3}" type="slidenum">
              <a:rPr lang="en-US" smtClean="0"/>
              <a:pPr algn="r">
                <a:defRPr/>
              </a:pPr>
              <a:t>5</a:t>
            </a:fld>
            <a:endParaRPr lang="en-US" dirty="0"/>
          </a:p>
        </p:txBody>
      </p:sp>
      <p:sp>
        <p:nvSpPr>
          <p:cNvPr id="7" name="Oval 5"/>
          <p:cNvSpPr/>
          <p:nvPr/>
        </p:nvSpPr>
        <p:spPr bwMode="auto">
          <a:xfrm>
            <a:off x="1547664" y="2964529"/>
            <a:ext cx="864096" cy="1152128"/>
          </a:xfrm>
          <a:prstGeom prst="ellipse">
            <a:avLst/>
          </a:prstGeom>
          <a:noFill/>
          <a:ln w="635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400" b="0" i="0" u="none" strike="noStrike" cap="none" dirty="0">
              <a:ln>
                <a:noFill/>
              </a:ln>
              <a:solidFill>
                <a:schemeClr val="tx1"/>
              </a:solidFill>
              <a:latin typeface="Times"/>
            </a:endParaRPr>
          </a:p>
        </p:txBody>
      </p:sp>
      <p:sp>
        <p:nvSpPr>
          <p:cNvPr id="10" name="TextBox 8"/>
          <p:cNvSpPr>
            <a:spLocks/>
          </p:cNvSpPr>
          <p:nvPr/>
        </p:nvSpPr>
        <p:spPr bwMode="auto">
          <a:xfrm>
            <a:off x="678626" y="1080592"/>
            <a:ext cx="2453214" cy="4737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Calibri"/>
              </a:rPr>
              <a:t>3 water leaks in the cavity wall-cooling circuit in 2020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Calibri"/>
              </a:rPr>
            </a:br>
            <a:r>
              <a:rPr lang="en-US" sz="1000" dirty="0" smtClean="0">
                <a:solidFill>
                  <a:srgbClr val="000000"/>
                </a:solidFill>
                <a:latin typeface="Calibri"/>
              </a:rPr>
              <a:t>(old cavities had problems with the flange cooling circuit, improved in the new cavities)</a:t>
            </a:r>
            <a:endParaRPr lang="en-US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BEAA85F9-493C-49A9-835F-45658590C9E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34" y="1068468"/>
            <a:ext cx="3137315" cy="155606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Textfeld 11"/>
          <p:cNvSpPr txBox="1"/>
          <p:nvPr/>
        </p:nvSpPr>
        <p:spPr>
          <a:xfrm>
            <a:off x="3087084" y="1080592"/>
            <a:ext cx="3096395" cy="3742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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Improved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water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chemistry</a:t>
            </a:r>
            <a:endParaRPr lang="de-CH" sz="1800" b="1" dirty="0" smtClean="0">
              <a:solidFill>
                <a:srgbClr val="000000"/>
              </a:solidFill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de-CH" dirty="0" smtClean="0"/>
              <a:t> </a:t>
            </a:r>
            <a:r>
              <a:rPr lang="de-CH" dirty="0" err="1" smtClean="0"/>
              <a:t>Demiwater</a:t>
            </a:r>
            <a:r>
              <a:rPr lang="de-CH" dirty="0" smtClean="0"/>
              <a:t> </a:t>
            </a:r>
            <a:r>
              <a:rPr lang="de-CH" dirty="0" err="1" smtClean="0"/>
              <a:t>instead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tap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endParaRPr lang="de-CH" dirty="0" smtClean="0"/>
          </a:p>
          <a:p>
            <a:pPr>
              <a:buFont typeface="Arial" pitchFamily="34" charset="0"/>
              <a:buChar char="•"/>
            </a:pPr>
            <a:r>
              <a:rPr lang="de-CH" dirty="0" smtClean="0"/>
              <a:t> </a:t>
            </a:r>
            <a:r>
              <a:rPr lang="de-CH" dirty="0" err="1" smtClean="0"/>
              <a:t>Increased</a:t>
            </a:r>
            <a:r>
              <a:rPr lang="de-CH" dirty="0" smtClean="0"/>
              <a:t> pH </a:t>
            </a:r>
            <a:r>
              <a:rPr lang="de-CH" dirty="0" err="1" smtClean="0"/>
              <a:t>to</a:t>
            </a:r>
            <a:r>
              <a:rPr lang="de-CH" dirty="0" smtClean="0"/>
              <a:t> 10</a:t>
            </a:r>
          </a:p>
          <a:p>
            <a:pPr>
              <a:buFont typeface="Arial" pitchFamily="34" charset="0"/>
              <a:buChar char="•"/>
            </a:pPr>
            <a:r>
              <a:rPr lang="de-CH" dirty="0" smtClean="0"/>
              <a:t> </a:t>
            </a:r>
            <a:r>
              <a:rPr lang="de-CH" dirty="0" err="1" smtClean="0"/>
              <a:t>Replaced</a:t>
            </a:r>
            <a:r>
              <a:rPr lang="de-CH" dirty="0" smtClean="0"/>
              <a:t> </a:t>
            </a:r>
            <a:r>
              <a:rPr lang="de-CH" dirty="0" err="1" smtClean="0"/>
              <a:t>Polyflex</a:t>
            </a:r>
            <a:r>
              <a:rPr lang="de-CH" dirty="0" smtClean="0"/>
              <a:t> </a:t>
            </a:r>
            <a:r>
              <a:rPr lang="de-CH" dirty="0" err="1" smtClean="0"/>
              <a:t>by</a:t>
            </a:r>
            <a:r>
              <a:rPr lang="de-CH" dirty="0" smtClean="0"/>
              <a:t>:</a:t>
            </a:r>
          </a:p>
          <a:p>
            <a:pPr lvl="1"/>
            <a:r>
              <a:rPr lang="de-CH" dirty="0" smtClean="0"/>
              <a:t>NALCO TRAC100 (</a:t>
            </a:r>
            <a:r>
              <a:rPr lang="de-CH" dirty="0" err="1" smtClean="0"/>
              <a:t>Molybdate</a:t>
            </a:r>
            <a:r>
              <a:rPr lang="de-CH" dirty="0" smtClean="0"/>
              <a:t>)</a:t>
            </a:r>
          </a:p>
          <a:p>
            <a:pPr lvl="1"/>
            <a:r>
              <a:rPr lang="de-CH" dirty="0" smtClean="0"/>
              <a:t>NALCO 73199 (</a:t>
            </a:r>
            <a:r>
              <a:rPr lang="de-CH" dirty="0" err="1" smtClean="0"/>
              <a:t>Azole</a:t>
            </a:r>
            <a:r>
              <a:rPr lang="de-CH" dirty="0" smtClean="0"/>
              <a:t>)</a:t>
            </a:r>
          </a:p>
          <a:p>
            <a:pPr lvl="1"/>
            <a:r>
              <a:rPr lang="de-CH" dirty="0" smtClean="0"/>
              <a:t>NALCO </a:t>
            </a:r>
            <a:r>
              <a:rPr lang="de-CH" dirty="0" err="1" smtClean="0"/>
              <a:t>Biocide</a:t>
            </a:r>
            <a:r>
              <a:rPr lang="de-CH" dirty="0" smtClean="0"/>
              <a:t> 733O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Upgrade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Cooling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Racks</a:t>
            </a:r>
            <a:b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</a:b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    (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see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following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slides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itchFamily="2" charset="2"/>
              </a:rPr>
              <a:t>)</a:t>
            </a:r>
            <a:endParaRPr lang="en-GB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8468145" y="1611355"/>
            <a:ext cx="1184189" cy="2212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000" dirty="0" err="1" smtClean="0">
                <a:solidFill>
                  <a:srgbClr val="000000"/>
                </a:solidFill>
                <a:latin typeface="Calibri"/>
              </a:rPr>
              <a:t>Courtesy</a:t>
            </a:r>
            <a:r>
              <a:rPr lang="de-CH" sz="1000" dirty="0" smtClean="0">
                <a:solidFill>
                  <a:srgbClr val="000000"/>
                </a:solidFill>
                <a:latin typeface="Calibri"/>
              </a:rPr>
              <a:t>:  </a:t>
            </a:r>
            <a:r>
              <a:rPr lang="de-CH" sz="1000" dirty="0" err="1" smtClean="0">
                <a:solidFill>
                  <a:srgbClr val="000000"/>
                </a:solidFill>
                <a:latin typeface="Calibri"/>
              </a:rPr>
              <a:t>SvoBaTech</a:t>
            </a:r>
            <a:endParaRPr lang="en-GB" sz="10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7503" r="14180" b="29305"/>
          <a:stretch/>
        </p:blipFill>
        <p:spPr>
          <a:xfrm>
            <a:off x="5981734" y="2730032"/>
            <a:ext cx="1179903" cy="2241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5832" y="3184292"/>
            <a:ext cx="1759431" cy="7126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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Pressure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(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here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after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pump)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is</a:t>
            </a:r>
            <a:r>
              <a:rPr lang="de-CH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not an </a:t>
            </a:r>
            <a:r>
              <a:rPr lang="de-CH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issue</a:t>
            </a:r>
            <a:r>
              <a:rPr lang="de-CH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.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3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697523" y="1006082"/>
            <a:ext cx="4278924" cy="3509963"/>
          </a:xfrm>
        </p:spPr>
        <p:txBody>
          <a:bodyPr/>
          <a:lstStyle/>
          <a:p>
            <a:pPr marL="0" indent="0">
              <a:buNone/>
            </a:pPr>
            <a:r>
              <a:rPr lang="de-CH" b="1" dirty="0" smtClean="0"/>
              <a:t>New sample </a:t>
            </a:r>
            <a:r>
              <a:rPr lang="de-CH" b="1" dirty="0" err="1" smtClean="0"/>
              <a:t>point</a:t>
            </a:r>
            <a:r>
              <a:rPr lang="de-CH" dirty="0"/>
              <a:t>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on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highest</a:t>
            </a:r>
            <a:r>
              <a:rPr lang="de-CH" dirty="0" smtClean="0"/>
              <a:t> </a:t>
            </a:r>
            <a:r>
              <a:rPr lang="de-CH" dirty="0" err="1" smtClean="0"/>
              <a:t>point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circuit</a:t>
            </a:r>
            <a:endParaRPr lang="de-CH" dirty="0"/>
          </a:p>
          <a:p>
            <a:pPr marL="0" indent="0">
              <a:buNone/>
            </a:pPr>
            <a:endParaRPr lang="de-CH" b="1" dirty="0" smtClean="0"/>
          </a:p>
          <a:p>
            <a:pPr marL="0" indent="0">
              <a:buNone/>
            </a:pPr>
            <a:endParaRPr lang="de-CH" b="1" dirty="0" smtClean="0"/>
          </a:p>
          <a:p>
            <a:pPr marL="0" indent="0">
              <a:buNone/>
            </a:pPr>
            <a:r>
              <a:rPr lang="de-CH" b="1" dirty="0" err="1" smtClean="0"/>
              <a:t>Defined</a:t>
            </a:r>
            <a:r>
              <a:rPr lang="de-CH" b="1" dirty="0" smtClean="0"/>
              <a:t> </a:t>
            </a:r>
            <a:r>
              <a:rPr lang="de-CH" b="1" dirty="0" err="1" smtClean="0"/>
              <a:t>method</a:t>
            </a:r>
            <a:r>
              <a:rPr lang="de-CH" b="1" dirty="0" smtClean="0"/>
              <a:t> </a:t>
            </a:r>
            <a:r>
              <a:rPr lang="de-CH" b="1" dirty="0" err="1" smtClean="0"/>
              <a:t>to</a:t>
            </a:r>
            <a:r>
              <a:rPr lang="de-CH" b="1" dirty="0" smtClean="0"/>
              <a:t> </a:t>
            </a:r>
            <a:r>
              <a:rPr lang="de-CH" b="1" dirty="0" err="1" smtClean="0"/>
              <a:t>take</a:t>
            </a:r>
            <a:r>
              <a:rPr lang="de-CH" b="1" dirty="0" smtClean="0"/>
              <a:t> </a:t>
            </a:r>
            <a:r>
              <a:rPr lang="de-CH" b="1" dirty="0" err="1" smtClean="0"/>
              <a:t>samples</a:t>
            </a:r>
            <a:r>
              <a:rPr lang="de-CH" b="1" dirty="0" smtClean="0"/>
              <a:t>:</a:t>
            </a:r>
            <a:endParaRPr lang="de-CH" dirty="0" smtClean="0"/>
          </a:p>
          <a:p>
            <a:r>
              <a:rPr lang="de-CH" dirty="0" smtClean="0"/>
              <a:t>The </a:t>
            </a:r>
            <a:r>
              <a:rPr lang="de-CH" dirty="0" err="1" smtClean="0"/>
              <a:t>sampling</a:t>
            </a:r>
            <a:r>
              <a:rPr lang="de-CH" dirty="0" smtClean="0"/>
              <a:t> </a:t>
            </a:r>
            <a:r>
              <a:rPr lang="de-CH" dirty="0" err="1" smtClean="0"/>
              <a:t>valve</a:t>
            </a:r>
            <a:r>
              <a:rPr lang="de-CH" dirty="0" smtClean="0"/>
              <a:t> </a:t>
            </a:r>
            <a:r>
              <a:rPr lang="de-CH" dirty="0" err="1" smtClean="0"/>
              <a:t>should</a:t>
            </a:r>
            <a:r>
              <a:rPr lang="de-CH" dirty="0" smtClean="0"/>
              <a:t> </a:t>
            </a:r>
            <a:r>
              <a:rPr lang="de-CH" dirty="0" err="1" smtClean="0"/>
              <a:t>be</a:t>
            </a:r>
            <a:r>
              <a:rPr lang="de-CH" dirty="0" smtClean="0"/>
              <a:t> </a:t>
            </a:r>
            <a:r>
              <a:rPr lang="de-CH" dirty="0" err="1" smtClean="0"/>
              <a:t>quickly</a:t>
            </a:r>
            <a:r>
              <a:rPr lang="de-CH" dirty="0" smtClean="0"/>
              <a:t> </a:t>
            </a:r>
            <a:r>
              <a:rPr lang="de-CH" dirty="0" err="1" smtClean="0"/>
              <a:t>opened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closed</a:t>
            </a:r>
            <a:r>
              <a:rPr lang="de-CH" dirty="0" smtClean="0"/>
              <a:t> </a:t>
            </a:r>
            <a:r>
              <a:rPr lang="de-CH" dirty="0" err="1" smtClean="0"/>
              <a:t>three</a:t>
            </a:r>
            <a:r>
              <a:rPr lang="de-CH" dirty="0" smtClean="0"/>
              <a:t> </a:t>
            </a:r>
            <a:r>
              <a:rPr lang="de-CH" dirty="0" err="1" smtClean="0"/>
              <a:t>times</a:t>
            </a:r>
            <a:r>
              <a:rPr lang="de-CH" dirty="0" smtClean="0"/>
              <a:t>.</a:t>
            </a:r>
          </a:p>
          <a:p>
            <a:r>
              <a:rPr lang="de-CH" dirty="0" err="1" smtClean="0"/>
              <a:t>Leave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run</a:t>
            </a:r>
            <a:r>
              <a:rPr lang="de-CH" dirty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a </a:t>
            </a:r>
            <a:r>
              <a:rPr lang="de-CH" dirty="0" err="1" smtClean="0"/>
              <a:t>constant</a:t>
            </a:r>
            <a:r>
              <a:rPr lang="de-CH" dirty="0" smtClean="0"/>
              <a:t> </a:t>
            </a:r>
            <a:r>
              <a:rPr lang="de-CH" dirty="0" err="1" smtClean="0"/>
              <a:t>flow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100ml </a:t>
            </a:r>
            <a:r>
              <a:rPr lang="de-CH" dirty="0" err="1" smtClean="0"/>
              <a:t>to</a:t>
            </a:r>
            <a:r>
              <a:rPr lang="de-CH" dirty="0" smtClean="0"/>
              <a:t> 200ml per </a:t>
            </a:r>
            <a:r>
              <a:rPr lang="de-CH" dirty="0" err="1" smtClean="0"/>
              <a:t>minute</a:t>
            </a:r>
            <a:r>
              <a:rPr lang="de-CH" dirty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about</a:t>
            </a:r>
            <a:r>
              <a:rPr lang="de-CH" dirty="0" smtClean="0"/>
              <a:t> 3–5 </a:t>
            </a:r>
            <a:r>
              <a:rPr lang="de-CH" dirty="0" err="1" smtClean="0"/>
              <a:t>minutes</a:t>
            </a:r>
            <a:r>
              <a:rPr lang="de-CH" dirty="0" smtClean="0"/>
              <a:t>.</a:t>
            </a:r>
          </a:p>
          <a:p>
            <a:r>
              <a:rPr lang="de-CH" dirty="0" smtClean="0"/>
              <a:t>Take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samples</a:t>
            </a:r>
            <a:r>
              <a:rPr lang="de-CH" dirty="0" smtClean="0"/>
              <a:t> </a:t>
            </a:r>
            <a:r>
              <a:rPr lang="de-CH" dirty="0" err="1" smtClean="0"/>
              <a:t>without</a:t>
            </a:r>
            <a:r>
              <a:rPr lang="de-CH" dirty="0" smtClean="0"/>
              <a:t> </a:t>
            </a:r>
            <a:r>
              <a:rPr lang="de-CH" dirty="0" err="1" smtClean="0"/>
              <a:t>touching</a:t>
            </a:r>
            <a:r>
              <a:rPr lang="de-CH" dirty="0" smtClean="0"/>
              <a:t> 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closing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valve</a:t>
            </a:r>
            <a:r>
              <a:rPr lang="de-CH" dirty="0" smtClean="0"/>
              <a:t> </a:t>
            </a:r>
            <a:r>
              <a:rPr lang="de-CH" dirty="0" err="1" smtClean="0"/>
              <a:t>before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samples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taken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Upgrade 1: New sample </a:t>
            </a:r>
            <a:r>
              <a:rPr lang="de-CH" dirty="0" err="1" smtClean="0"/>
              <a:t>point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6" name="6F5BC1C7-6511-4369-A8CA-9DC34A90DC45" descr="6F5BC1C7-6511-4369-A8CA-9DC34A90DC4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t="2327" r="5771" b="19392"/>
          <a:stretch/>
        </p:blipFill>
        <p:spPr bwMode="auto">
          <a:xfrm>
            <a:off x="5076092" y="813981"/>
            <a:ext cx="3709145" cy="3588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feil nach rechts 7"/>
          <p:cNvSpPr/>
          <p:nvPr/>
        </p:nvSpPr>
        <p:spPr bwMode="auto">
          <a:xfrm rot="20878829" flipV="1">
            <a:off x="4043181" y="1174306"/>
            <a:ext cx="1700856" cy="144334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</a:pPr>
            <a:endParaRPr lang="de-CH" sz="1800">
              <a:latin typeface="Times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rot="16200000">
            <a:off x="8303769" y="3704469"/>
            <a:ext cx="1184189" cy="2212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000" dirty="0" err="1" smtClean="0">
                <a:solidFill>
                  <a:srgbClr val="000000"/>
                </a:solidFill>
                <a:latin typeface="Calibri"/>
              </a:rPr>
              <a:t>Courtesy</a:t>
            </a:r>
            <a:r>
              <a:rPr lang="de-CH" sz="1000" dirty="0" smtClean="0">
                <a:solidFill>
                  <a:srgbClr val="000000"/>
                </a:solidFill>
                <a:latin typeface="Calibri"/>
              </a:rPr>
              <a:t>: D. Kunz</a:t>
            </a:r>
            <a:endParaRPr lang="en-GB" sz="10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341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673723" y="1006082"/>
            <a:ext cx="3745877" cy="2692549"/>
          </a:xfrm>
        </p:spPr>
        <p:txBody>
          <a:bodyPr/>
          <a:lstStyle/>
          <a:p>
            <a:pPr>
              <a:buNone/>
            </a:pPr>
            <a:r>
              <a:rPr lang="de-CH" b="1" dirty="0" smtClean="0"/>
              <a:t>Recommended </a:t>
            </a:r>
            <a:r>
              <a:rPr lang="de-CH" b="1" dirty="0" err="1" smtClean="0"/>
              <a:t>by</a:t>
            </a:r>
            <a:r>
              <a:rPr lang="de-CH" b="1" dirty="0" smtClean="0"/>
              <a:t> </a:t>
            </a:r>
            <a:r>
              <a:rPr lang="de-CH" b="1" dirty="0" err="1" smtClean="0"/>
              <a:t>SvoBaTech</a:t>
            </a:r>
            <a:r>
              <a:rPr lang="de-CH" b="1" dirty="0" smtClean="0"/>
              <a:t>:</a:t>
            </a:r>
          </a:p>
          <a:p>
            <a:endParaRPr lang="de-CH" dirty="0" smtClean="0"/>
          </a:p>
          <a:p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see</a:t>
            </a:r>
            <a:r>
              <a:rPr lang="de-CH" dirty="0" smtClean="0"/>
              <a:t> gas-</a:t>
            </a:r>
            <a:r>
              <a:rPr lang="de-CH" dirty="0" err="1" smtClean="0"/>
              <a:t>bubbles</a:t>
            </a:r>
            <a:r>
              <a:rPr lang="de-CH" dirty="0" smtClean="0"/>
              <a:t> in </a:t>
            </a:r>
            <a:r>
              <a:rPr lang="de-CH" dirty="0" err="1" smtClean="0"/>
              <a:t>circulation</a:t>
            </a:r>
            <a:endParaRPr lang="de-CH" dirty="0" smtClean="0"/>
          </a:p>
          <a:p>
            <a:endParaRPr lang="de-CH" dirty="0" smtClean="0"/>
          </a:p>
          <a:p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see</a:t>
            </a:r>
            <a:r>
              <a:rPr lang="de-CH" dirty="0" smtClean="0"/>
              <a:t> </a:t>
            </a:r>
            <a:r>
              <a:rPr lang="de-CH" dirty="0" err="1" smtClean="0"/>
              <a:t>copper</a:t>
            </a:r>
            <a:r>
              <a:rPr lang="de-CH" dirty="0" smtClean="0"/>
              <a:t>-, </a:t>
            </a:r>
            <a:r>
              <a:rPr lang="de-CH" dirty="0" err="1" smtClean="0"/>
              <a:t>iron-dust</a:t>
            </a:r>
            <a:r>
              <a:rPr lang="de-CH" dirty="0" smtClean="0"/>
              <a:t>, 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sludge</a:t>
            </a:r>
            <a:endParaRPr lang="de-CH" dirty="0" smtClean="0"/>
          </a:p>
          <a:p>
            <a:endParaRPr lang="de-CH" dirty="0" smtClean="0"/>
          </a:p>
          <a:p>
            <a:r>
              <a:rPr lang="en-US" dirty="0" smtClean="0"/>
              <a:t>To observe color-change </a:t>
            </a:r>
            <a:r>
              <a:rPr lang="en-US" dirty="0"/>
              <a:t>through the window during the cleaning </a:t>
            </a:r>
            <a:r>
              <a:rPr lang="en-US" dirty="0" smtClean="0"/>
              <a:t>process.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Upgrade 2: </a:t>
            </a:r>
            <a:r>
              <a:rPr lang="en-US" dirty="0" smtClean="0"/>
              <a:t>Viewing Window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b="10585"/>
          <a:stretch/>
        </p:blipFill>
        <p:spPr>
          <a:xfrm>
            <a:off x="4419600" y="1006081"/>
            <a:ext cx="4465283" cy="27968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16200000">
            <a:off x="8303769" y="4091361"/>
            <a:ext cx="1184189" cy="2212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000" dirty="0" err="1" smtClean="0">
                <a:solidFill>
                  <a:srgbClr val="000000"/>
                </a:solidFill>
                <a:latin typeface="Calibri"/>
              </a:rPr>
              <a:t>Courtesy</a:t>
            </a:r>
            <a:r>
              <a:rPr lang="de-CH" sz="1000" dirty="0" smtClean="0">
                <a:solidFill>
                  <a:srgbClr val="000000"/>
                </a:solidFill>
                <a:latin typeface="Calibri"/>
              </a:rPr>
              <a:t>: D. Kunz</a:t>
            </a:r>
            <a:endParaRPr lang="en-GB" sz="10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7339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591705" y="1046378"/>
            <a:ext cx="3965325" cy="3961918"/>
          </a:xfrm>
        </p:spPr>
        <p:txBody>
          <a:bodyPr numCol="1"/>
          <a:lstStyle/>
          <a:p>
            <a:r>
              <a:rPr lang="de-CH" dirty="0" smtClean="0"/>
              <a:t>The </a:t>
            </a:r>
            <a:r>
              <a:rPr lang="de-CH" dirty="0" err="1" smtClean="0"/>
              <a:t>small</a:t>
            </a:r>
            <a:r>
              <a:rPr lang="de-CH" dirty="0" smtClean="0"/>
              <a:t> </a:t>
            </a:r>
            <a:r>
              <a:rPr lang="de-CH" dirty="0" err="1" smtClean="0"/>
              <a:t>bypassfilter</a:t>
            </a:r>
            <a:r>
              <a:rPr lang="de-CH" dirty="0" smtClean="0"/>
              <a:t> was </a:t>
            </a:r>
            <a:r>
              <a:rPr lang="de-CH" dirty="0" err="1" smtClean="0"/>
              <a:t>removed</a:t>
            </a:r>
            <a:r>
              <a:rPr lang="de-CH" dirty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replaced</a:t>
            </a:r>
            <a:r>
              <a:rPr lang="de-CH" dirty="0" smtClean="0"/>
              <a:t> </a:t>
            </a:r>
            <a:r>
              <a:rPr lang="de-CH" dirty="0" err="1" smtClean="0"/>
              <a:t>by</a:t>
            </a:r>
            <a:r>
              <a:rPr lang="de-CH" dirty="0" smtClean="0"/>
              <a:t> a </a:t>
            </a:r>
            <a:r>
              <a:rPr lang="de-CH" dirty="0" err="1" smtClean="0"/>
              <a:t>full</a:t>
            </a:r>
            <a:r>
              <a:rPr lang="de-CH" dirty="0" smtClean="0"/>
              <a:t> </a:t>
            </a:r>
            <a:r>
              <a:rPr lang="de-CH" dirty="0" err="1" smtClean="0"/>
              <a:t>stream</a:t>
            </a:r>
            <a:r>
              <a:rPr lang="de-CH" dirty="0" smtClean="0"/>
              <a:t> filter. </a:t>
            </a:r>
          </a:p>
          <a:p>
            <a:endParaRPr lang="de-CH" dirty="0" smtClean="0"/>
          </a:p>
          <a:p>
            <a:r>
              <a:rPr lang="de-CH" dirty="0" smtClean="0"/>
              <a:t>The </a:t>
            </a:r>
            <a:r>
              <a:rPr lang="de-CH" dirty="0" err="1" smtClean="0"/>
              <a:t>new</a:t>
            </a:r>
            <a:r>
              <a:rPr lang="de-CH" dirty="0" smtClean="0"/>
              <a:t> </a:t>
            </a:r>
            <a:r>
              <a:rPr lang="de-CH" dirty="0" err="1" smtClean="0"/>
              <a:t>filter</a:t>
            </a:r>
            <a:r>
              <a:rPr lang="de-CH" dirty="0" smtClean="0"/>
              <a:t> </a:t>
            </a:r>
            <a:r>
              <a:rPr lang="de-CH" dirty="0" err="1" smtClean="0"/>
              <a:t>contents</a:t>
            </a:r>
            <a:r>
              <a:rPr lang="de-CH" dirty="0" smtClean="0"/>
              <a:t> a </a:t>
            </a:r>
            <a:r>
              <a:rPr lang="de-CH" dirty="0" err="1" smtClean="0"/>
              <a:t>filter</a:t>
            </a:r>
            <a:r>
              <a:rPr lang="de-CH" dirty="0" smtClean="0"/>
              <a:t> </a:t>
            </a:r>
            <a:r>
              <a:rPr lang="de-CH" dirty="0" err="1" smtClean="0"/>
              <a:t>cartridge</a:t>
            </a:r>
            <a:r>
              <a:rPr lang="de-CH" dirty="0" smtClean="0"/>
              <a:t>.</a:t>
            </a:r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r>
              <a:rPr lang="de-CH" dirty="0" err="1" smtClean="0"/>
              <a:t>If</a:t>
            </a:r>
            <a:r>
              <a:rPr lang="de-CH" dirty="0" smtClean="0"/>
              <a:t> </a:t>
            </a:r>
            <a:r>
              <a:rPr lang="de-CH" dirty="0" err="1" smtClean="0"/>
              <a:t>there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a large </a:t>
            </a:r>
            <a:r>
              <a:rPr lang="de-CH" dirty="0" err="1" smtClean="0"/>
              <a:t>difference</a:t>
            </a:r>
            <a:r>
              <a:rPr lang="de-CH" dirty="0" smtClean="0"/>
              <a:t> </a:t>
            </a:r>
            <a:r>
              <a:rPr lang="de-CH" dirty="0" err="1" smtClean="0"/>
              <a:t>between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inlet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outlet</a:t>
            </a:r>
            <a:r>
              <a:rPr lang="de-CH" dirty="0" smtClean="0"/>
              <a:t> </a:t>
            </a:r>
            <a:r>
              <a:rPr lang="de-CH" dirty="0" err="1" smtClean="0"/>
              <a:t>pressure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cartridge</a:t>
            </a:r>
            <a:r>
              <a:rPr lang="de-CH" dirty="0" smtClean="0"/>
              <a:t> </a:t>
            </a:r>
            <a:r>
              <a:rPr lang="de-CH" dirty="0" err="1" smtClean="0"/>
              <a:t>has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be</a:t>
            </a:r>
            <a:r>
              <a:rPr lang="de-CH" dirty="0" smtClean="0"/>
              <a:t> </a:t>
            </a:r>
            <a:r>
              <a:rPr lang="de-CH" dirty="0" err="1" smtClean="0"/>
              <a:t>replaced</a:t>
            </a:r>
            <a:r>
              <a:rPr lang="de-CH" dirty="0" smtClean="0"/>
              <a:t>.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Upgrade 3: New </a:t>
            </a:r>
            <a:r>
              <a:rPr lang="de-CH" dirty="0" err="1" smtClean="0"/>
              <a:t>filtering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423" y="223961"/>
            <a:ext cx="3197987" cy="47550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12200" r="1128" b="6601"/>
          <a:stretch/>
        </p:blipFill>
        <p:spPr>
          <a:xfrm>
            <a:off x="767626" y="2227460"/>
            <a:ext cx="1987578" cy="1377386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 bwMode="auto">
          <a:xfrm flipV="1">
            <a:off x="4557030" y="568067"/>
            <a:ext cx="3232991" cy="319503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 bwMode="auto">
          <a:xfrm flipV="1">
            <a:off x="4557030" y="3110671"/>
            <a:ext cx="3813283" cy="65243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 rot="16200000">
            <a:off x="8303769" y="3704469"/>
            <a:ext cx="1184189" cy="2212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000" dirty="0" err="1" smtClean="0">
                <a:solidFill>
                  <a:srgbClr val="000000"/>
                </a:solidFill>
                <a:latin typeface="Calibri"/>
              </a:rPr>
              <a:t>Courtesy</a:t>
            </a:r>
            <a:r>
              <a:rPr lang="de-CH" sz="1000" dirty="0" smtClean="0">
                <a:solidFill>
                  <a:srgbClr val="000000"/>
                </a:solidFill>
                <a:latin typeface="Calibri"/>
              </a:rPr>
              <a:t>: D. Kunz</a:t>
            </a:r>
            <a:endParaRPr lang="en-GB" sz="10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102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3778305" y="3909633"/>
            <a:ext cx="5003749" cy="1139042"/>
          </a:xfrm>
          <a:solidFill>
            <a:schemeClr val="accent1">
              <a:alpha val="50000"/>
            </a:schemeClr>
          </a:solidFill>
          <a:ln>
            <a:solidFill>
              <a:srgbClr val="FFFFFF"/>
            </a:solidFill>
          </a:ln>
        </p:spPr>
        <p:txBody>
          <a:bodyPr/>
          <a:lstStyle/>
          <a:p>
            <a:r>
              <a:rPr lang="de-CH" dirty="0" smtClean="0"/>
              <a:t>SR4: </a:t>
            </a:r>
            <a:r>
              <a:rPr lang="de-CH" dirty="0" err="1" smtClean="0"/>
              <a:t>Very</a:t>
            </a:r>
            <a:r>
              <a:rPr lang="de-CH" dirty="0" smtClean="0"/>
              <a:t> </a:t>
            </a:r>
            <a:r>
              <a:rPr lang="de-CH" dirty="0" err="1" smtClean="0"/>
              <a:t>high</a:t>
            </a:r>
            <a:r>
              <a:rPr lang="de-CH" dirty="0" smtClean="0"/>
              <a:t> </a:t>
            </a:r>
            <a:r>
              <a:rPr lang="de-CH" dirty="0" err="1" smtClean="0"/>
              <a:t>bacterial</a:t>
            </a:r>
            <a:r>
              <a:rPr lang="de-CH" dirty="0" smtClean="0"/>
              <a:t> </a:t>
            </a:r>
            <a:r>
              <a:rPr lang="de-CH" dirty="0" err="1" smtClean="0"/>
              <a:t>count</a:t>
            </a:r>
            <a:r>
              <a:rPr lang="de-CH" dirty="0" smtClean="0"/>
              <a:t> </a:t>
            </a:r>
            <a:r>
              <a:rPr lang="de-CH" dirty="0" err="1" smtClean="0"/>
              <a:t>since</a:t>
            </a:r>
            <a:r>
              <a:rPr lang="de-CH" dirty="0" smtClean="0"/>
              <a:t> </a:t>
            </a:r>
            <a:r>
              <a:rPr lang="de-CH" dirty="0" err="1" smtClean="0"/>
              <a:t>march</a:t>
            </a:r>
            <a:r>
              <a:rPr lang="de-CH" dirty="0" smtClean="0"/>
              <a:t> 2021. The CLRK was </a:t>
            </a:r>
            <a:r>
              <a:rPr lang="de-CH" dirty="0" err="1" smtClean="0"/>
              <a:t>cleaned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NALCO 2567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four</a:t>
            </a:r>
            <a:r>
              <a:rPr lang="de-CH" dirty="0" smtClean="0"/>
              <a:t> </a:t>
            </a:r>
            <a:r>
              <a:rPr lang="de-CH" dirty="0" err="1" smtClean="0"/>
              <a:t>times</a:t>
            </a:r>
            <a:r>
              <a:rPr lang="de-CH" dirty="0" smtClean="0"/>
              <a:t> </a:t>
            </a:r>
            <a:r>
              <a:rPr lang="de-CH" dirty="0" err="1" smtClean="0"/>
              <a:t>flushed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demineralized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b="1" dirty="0" smtClean="0">
                <a:sym typeface="Wingdings" pitchFamily="2" charset="2"/>
              </a:rPr>
              <a:t> Situation </a:t>
            </a:r>
            <a:r>
              <a:rPr lang="de-CH" b="1" dirty="0" err="1" smtClean="0">
                <a:sym typeface="Wingdings" pitchFamily="2" charset="2"/>
              </a:rPr>
              <a:t>improved</a:t>
            </a:r>
            <a:endParaRPr lang="de-CH" b="1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000" dirty="0" err="1" smtClean="0"/>
              <a:t>Current</a:t>
            </a:r>
            <a:r>
              <a:rPr lang="de-CH" sz="2000" dirty="0" smtClean="0"/>
              <a:t> Problems 1: High </a:t>
            </a:r>
            <a:r>
              <a:rPr lang="de-CH" sz="2000" dirty="0" err="1" smtClean="0"/>
              <a:t>Bacterial</a:t>
            </a:r>
            <a:r>
              <a:rPr lang="de-CH" sz="2000" dirty="0" smtClean="0"/>
              <a:t> Count on </a:t>
            </a:r>
            <a:r>
              <a:rPr lang="de-CH" sz="2000" dirty="0" err="1" smtClean="0"/>
              <a:t>one</a:t>
            </a:r>
            <a:r>
              <a:rPr lang="de-CH" sz="2000" dirty="0" smtClean="0"/>
              <a:t> </a:t>
            </a:r>
            <a:r>
              <a:rPr lang="de-CH" sz="2000" dirty="0" err="1" smtClean="0"/>
              <a:t>station</a:t>
            </a:r>
            <a:endParaRPr lang="de-CH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7" name="Grafik 6"/>
          <p:cNvPicPr/>
          <p:nvPr/>
        </p:nvPicPr>
        <p:blipFill rotWithShape="1">
          <a:blip r:embed="rId2"/>
          <a:srcRect l="30412" t="10341" r="28784" b="20671"/>
          <a:stretch/>
        </p:blipFill>
        <p:spPr bwMode="auto">
          <a:xfrm>
            <a:off x="-1" y="708745"/>
            <a:ext cx="3751385" cy="440689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hteck 9"/>
          <p:cNvSpPr/>
          <p:nvPr/>
        </p:nvSpPr>
        <p:spPr bwMode="auto">
          <a:xfrm>
            <a:off x="2672862" y="4806462"/>
            <a:ext cx="328246" cy="242213"/>
          </a:xfrm>
          <a:prstGeom prst="rect">
            <a:avLst/>
          </a:prstGeom>
          <a:solidFill>
            <a:schemeClr val="accent1"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rot="16200000">
            <a:off x="8303769" y="3704469"/>
            <a:ext cx="1184189" cy="2212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000" dirty="0" err="1" smtClean="0">
                <a:solidFill>
                  <a:srgbClr val="000000"/>
                </a:solidFill>
                <a:latin typeface="Calibri"/>
              </a:rPr>
              <a:t>Courtesy</a:t>
            </a:r>
            <a:r>
              <a:rPr lang="de-CH" sz="1000" dirty="0" smtClean="0">
                <a:solidFill>
                  <a:srgbClr val="000000"/>
                </a:solidFill>
                <a:latin typeface="Calibri"/>
              </a:rPr>
              <a:t>: D. Kunz</a:t>
            </a:r>
            <a:endParaRPr lang="en-GB" sz="10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778305" y="908538"/>
            <a:ext cx="4814710" cy="2239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Regular check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water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quality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example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Conductivity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Acidity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Copper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iron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Azoles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Bacterial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count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Oxygen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saturation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en-GB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255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PowerPoint-Vorlage Format 16_9 (EN)_VO-9713-102</Template>
  <TotalTime>0</TotalTime>
  <Words>1571</Words>
  <Application>Microsoft Office PowerPoint</Application>
  <PresentationFormat>On-screen Show (16:9)</PresentationFormat>
  <Paragraphs>292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ＭＳ Ｐゴシック</vt:lpstr>
      <vt:lpstr>Arial</vt:lpstr>
      <vt:lpstr>Arial Narrow</vt:lpstr>
      <vt:lpstr>Calibri</vt:lpstr>
      <vt:lpstr>Georgia</vt:lpstr>
      <vt:lpstr>Rockwell</vt:lpstr>
      <vt:lpstr>Symbol</vt:lpstr>
      <vt:lpstr>Times</vt:lpstr>
      <vt:lpstr>Times New Roman</vt:lpstr>
      <vt:lpstr>Wingdings</vt:lpstr>
      <vt:lpstr>ヒラギノ角ゴ Pro W3</vt:lpstr>
      <vt:lpstr>PSI-Powerpoint-Master Calibri V2</vt:lpstr>
      <vt:lpstr>Operation and Upgrade  of the SLS RF Systems </vt:lpstr>
      <vt:lpstr>SLS-Operation Statistics until 2020</vt:lpstr>
      <vt:lpstr>2021 SLS Failures</vt:lpstr>
      <vt:lpstr>Arcing at LINAC Tank HV transformer Part 2</vt:lpstr>
      <vt:lpstr>Water Leaks in the SR ELETTRA cavities</vt:lpstr>
      <vt:lpstr>Upgrade 1: New sample point</vt:lpstr>
      <vt:lpstr>Upgrade 2: Viewing Window</vt:lpstr>
      <vt:lpstr>Upgrade 3: New filtering</vt:lpstr>
      <vt:lpstr>Current Problems 1: High Bacterial Count on one station</vt:lpstr>
      <vt:lpstr>Current Problems 2: Water loss</vt:lpstr>
      <vt:lpstr>SLS RF works</vt:lpstr>
      <vt:lpstr>SLS 2.0 Master Milestones (version Oct. 2021)</vt:lpstr>
      <vt:lpstr>SLS 2.0 Main RF parameters</vt:lpstr>
      <vt:lpstr>RF Power Considerations for 4 Cavity Operation </vt:lpstr>
      <vt:lpstr>Project SLS 2.0: Cavity Procurement</vt:lpstr>
      <vt:lpstr>Preliminary Layout: 500MHz RF-System</vt:lpstr>
      <vt:lpstr>500MHz Cavities in Long Straight X05: Vacuum</vt:lpstr>
      <vt:lpstr>Investigation of Synchrotron Radiation on Cavity Surfaces (Synrad Calculation by Vacuum Section)</vt:lpstr>
      <vt:lpstr>500MHz Amplifier Procurement</vt:lpstr>
      <vt:lpstr>Thanks for your attention!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Stingelin Lukas</dc:creator>
  <cp:lastModifiedBy>Stingelin Lukas</cp:lastModifiedBy>
  <cp:revision>174</cp:revision>
  <cp:lastPrinted>2015-09-30T13:23:15Z</cp:lastPrinted>
  <dcterms:created xsi:type="dcterms:W3CDTF">2020-11-02T12:22:58Z</dcterms:created>
  <dcterms:modified xsi:type="dcterms:W3CDTF">2021-11-09T15:38:16Z</dcterms:modified>
</cp:coreProperties>
</file>