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466" r:id="rId3"/>
    <p:sldId id="472" r:id="rId4"/>
    <p:sldId id="471" r:id="rId5"/>
    <p:sldId id="476" r:id="rId6"/>
    <p:sldId id="463" r:id="rId7"/>
    <p:sldId id="478" r:id="rId8"/>
    <p:sldId id="467" r:id="rId9"/>
    <p:sldId id="470" r:id="rId10"/>
    <p:sldId id="469" r:id="rId11"/>
    <p:sldId id="468" r:id="rId12"/>
    <p:sldId id="477" r:id="rId13"/>
    <p:sldId id="473" r:id="rId14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34">
          <p15:clr>
            <a:srgbClr val="A4A3A4"/>
          </p15:clr>
        </p15:guide>
        <p15:guide id="2" orient="horz" pos="2024">
          <p15:clr>
            <a:srgbClr val="A4A3A4"/>
          </p15:clr>
        </p15:guide>
        <p15:guide id="3" pos="5559">
          <p15:clr>
            <a:srgbClr val="A4A3A4"/>
          </p15:clr>
        </p15:guide>
        <p15:guide id="4" pos="18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9C"/>
    <a:srgbClr val="5F5F5F"/>
    <a:srgbClr val="969696"/>
    <a:srgbClr val="00FF00"/>
    <a:srgbClr val="FFFF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9" autoAdjust="0"/>
    <p:restoredTop sz="94660"/>
  </p:normalViewPr>
  <p:slideViewPr>
    <p:cSldViewPr>
      <p:cViewPr>
        <p:scale>
          <a:sx n="116" d="100"/>
          <a:sy n="116" d="100"/>
        </p:scale>
        <p:origin x="-288" y="-632"/>
      </p:cViewPr>
      <p:guideLst>
        <p:guide orient="horz" pos="1534"/>
        <p:guide orient="horz" pos="2024"/>
        <p:guide pos="5559"/>
        <p:guide pos="183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7" d="100"/>
        <a:sy n="157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916" y="-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6575" cy="511175"/>
          </a:xfrm>
          <a:prstGeom prst="rect">
            <a:avLst/>
          </a:prstGeom>
        </p:spPr>
        <p:txBody>
          <a:bodyPr vert="horz" lIns="94743" tIns="47372" rIns="94743" bIns="4737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9" y="2"/>
            <a:ext cx="3076575" cy="511175"/>
          </a:xfrm>
          <a:prstGeom prst="rect">
            <a:avLst/>
          </a:prstGeom>
        </p:spPr>
        <p:txBody>
          <a:bodyPr vert="horz" lIns="94743" tIns="47372" rIns="94743" bIns="4737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E7B6012-7BBD-4945-9E26-64B4D6338965}" type="datetimeFigureOut">
              <a:rPr lang="de-DE"/>
              <a:pPr>
                <a:defRPr/>
              </a:pPr>
              <a:t>04.11.2020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43" tIns="47372" rIns="94743" bIns="47372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4" y="4860926"/>
            <a:ext cx="5680075" cy="4605338"/>
          </a:xfrm>
          <a:prstGeom prst="rect">
            <a:avLst/>
          </a:prstGeom>
        </p:spPr>
        <p:txBody>
          <a:bodyPr vert="horz" lIns="94743" tIns="47372" rIns="94743" bIns="47372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2"/>
            <a:ext cx="3076575" cy="511175"/>
          </a:xfrm>
          <a:prstGeom prst="rect">
            <a:avLst/>
          </a:prstGeom>
        </p:spPr>
        <p:txBody>
          <a:bodyPr vert="horz" lIns="94743" tIns="47372" rIns="94743" bIns="4737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9" y="9721852"/>
            <a:ext cx="3076575" cy="511175"/>
          </a:xfrm>
          <a:prstGeom prst="rect">
            <a:avLst/>
          </a:prstGeom>
        </p:spPr>
        <p:txBody>
          <a:bodyPr vert="horz" lIns="94743" tIns="47372" rIns="94743" bIns="4737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1FE5F1-5DBE-4CA7-BCDF-CEDE5AAA1F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1217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 descr="Wissenschaftl_Info_ab_Willkommen.bmp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2 Fotos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rofile\fsv\Desktop\hzb_logo_cmyk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0"/>
            <a:ext cx="1258887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106363" y="6528319"/>
            <a:ext cx="9037637" cy="365125"/>
          </a:xfrm>
        </p:spPr>
        <p:txBody>
          <a:bodyPr/>
          <a:lstStyle>
            <a:lvl1pPr algn="ctr">
              <a:defRPr dirty="0" smtClean="0"/>
            </a:lvl1pPr>
          </a:lstStyle>
          <a:p>
            <a:pPr>
              <a:defRPr/>
            </a:pPr>
            <a:r>
              <a:rPr lang="de-DE" dirty="0" smtClean="0"/>
              <a:t>Wolfgang Anders          Status RF at HZB             24th ESLS-RF Meeting  4.-6.11.2020     online </a:t>
            </a:r>
            <a:r>
              <a:rPr lang="de-DE" dirty="0" err="1" smtClean="0"/>
              <a:t>by</a:t>
            </a:r>
            <a:r>
              <a:rPr lang="de-DE" dirty="0" smtClean="0"/>
              <a:t> KIT             </a:t>
            </a:r>
            <a:fld id="{84F31298-D214-4A6C-A950-B43905410615}" type="slidenum">
              <a:rPr lang="de-DE" smtClean="0"/>
              <a:pPr>
                <a:defRPr/>
              </a:pPr>
              <a:t>‹Nr.›</a:t>
            </a:fld>
            <a:endParaRPr lang="de-DE" dirty="0" smtClean="0"/>
          </a:p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platzhalter 1"/>
          <p:cNvSpPr>
            <a:spLocks noGrp="1"/>
          </p:cNvSpPr>
          <p:nvPr>
            <p:ph type="title"/>
          </p:nvPr>
        </p:nvSpPr>
        <p:spPr bwMode="auto">
          <a:xfrm>
            <a:off x="800100" y="142875"/>
            <a:ext cx="82296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HIER STEHT EIN KOLUMNENTITEL IN VERSALIEN 14 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9608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589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F2C313-ED19-4924-BAF7-4A24CE7A4FF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31748" name="Grafik 8" descr="Wissenschaftl_Info_a_Kopf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2" descr="d:\Profile\fsv\Desktop\hzb_logo_cmy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85113" y="0"/>
            <a:ext cx="1258887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5156200" indent="-5156200" algn="l" rtl="0" eaLnBrk="0" fontAlgn="base" hangingPunct="0">
        <a:lnSpc>
          <a:spcPts val="2800"/>
        </a:lnSpc>
        <a:spcBef>
          <a:spcPct val="20000"/>
        </a:spcBef>
        <a:spcAft>
          <a:spcPct val="0"/>
        </a:spcAft>
        <a:buFont typeface="Arial" charset="0"/>
        <a:defRPr sz="2100" b="1" kern="1200" cap="all">
          <a:solidFill>
            <a:srgbClr val="00589C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922963" indent="-1809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tabLst>
          <a:tab pos="1169988" algn="l"/>
        </a:tabLst>
        <a:defRPr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3248025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Untertitel 2"/>
          <p:cNvSpPr>
            <a:spLocks noGrp="1"/>
          </p:cNvSpPr>
          <p:nvPr>
            <p:ph type="subTitle" idx="4294967295"/>
          </p:nvPr>
        </p:nvSpPr>
        <p:spPr bwMode="auto">
          <a:xfrm>
            <a:off x="1259632" y="3094203"/>
            <a:ext cx="7527925" cy="15265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eaLnBrk="1" hangingPunct="1">
              <a:lnSpc>
                <a:spcPts val="2400"/>
              </a:lnSpc>
            </a:pPr>
            <a:r>
              <a:rPr lang="de-DE" sz="3200" cap="none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Wolfgang Anders </a:t>
            </a:r>
          </a:p>
          <a:p>
            <a:pPr marL="0" indent="0" eaLnBrk="1" hangingPunct="1">
              <a:lnSpc>
                <a:spcPts val="2400"/>
              </a:lnSpc>
            </a:pPr>
            <a:r>
              <a:rPr lang="de-DE" sz="1800" cap="none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Helmholtz-Zentrum </a:t>
            </a:r>
            <a:r>
              <a:rPr lang="en-US" sz="1800" cap="none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Berlin for Materials and Energy (HZB)</a:t>
            </a:r>
          </a:p>
          <a:p>
            <a:pPr marL="0" indent="0" eaLnBrk="1" hangingPunct="1">
              <a:lnSpc>
                <a:spcPts val="2400"/>
              </a:lnSpc>
            </a:pPr>
            <a:endParaRPr lang="en-US" sz="2400" cap="none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ts val="2400"/>
              </a:lnSpc>
            </a:pPr>
            <a:r>
              <a:rPr lang="de-DE" sz="2400" cap="none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24th ESLS-RF Meeting 4</a:t>
            </a:r>
            <a:r>
              <a:rPr lang="de-DE" sz="2400" cap="none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.-5.11.2020 </a:t>
            </a:r>
            <a:r>
              <a:rPr lang="de-DE" sz="2400" cap="none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online </a:t>
            </a:r>
            <a:r>
              <a:rPr lang="de-DE" sz="2400" cap="none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by</a:t>
            </a:r>
            <a:r>
              <a:rPr lang="de-DE" sz="2400" cap="none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KIT</a:t>
            </a:r>
          </a:p>
        </p:txBody>
      </p:sp>
      <p:sp>
        <p:nvSpPr>
          <p:cNvPr id="8194" name="Titel 1"/>
          <p:cNvSpPr>
            <a:spLocks noGrp="1"/>
          </p:cNvSpPr>
          <p:nvPr>
            <p:ph type="ctrTitle" idx="4294967295"/>
          </p:nvPr>
        </p:nvSpPr>
        <p:spPr>
          <a:xfrm>
            <a:off x="1081088" y="1773238"/>
            <a:ext cx="8035925" cy="78581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589C"/>
                </a:solidFill>
              </a:rPr>
              <a:t>Status </a:t>
            </a:r>
            <a:r>
              <a:rPr lang="en-US" sz="2800" dirty="0">
                <a:solidFill>
                  <a:srgbClr val="00589C"/>
                </a:solidFill>
              </a:rPr>
              <a:t>of RF at HZB: BESSY II, MLS, bERLinPro and BESSY </a:t>
            </a:r>
            <a:r>
              <a:rPr lang="en-US" sz="2800" dirty="0" smtClean="0">
                <a:solidFill>
                  <a:srgbClr val="00589C"/>
                </a:solidFill>
              </a:rPr>
              <a:t>VSR</a:t>
            </a:r>
            <a:endParaRPr lang="de-DE" sz="2800" dirty="0" smtClean="0">
              <a:solidFill>
                <a:srgbClr val="00589C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3" descr="D:\Dropbox\HZB Daten\Bilder_BESSY\BERLinPro\HF_Bilder_BP\DSC038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870187"/>
            <a:ext cx="2134990" cy="142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Dropbox\HZB Daten\Bilder_BESSY\Bessy2\500MHz-Sender\neue Booster SSA\IMG_77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096" y="4870187"/>
            <a:ext cx="1896611" cy="142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New </a:t>
            </a:r>
            <a:r>
              <a:rPr lang="de-DE" dirty="0" err="1" smtClean="0"/>
              <a:t>project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bERLinPro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Wolfgang Anders          Status RF at HZB             24th ESLS-RF Meeting  4.-6.11.2020     online by KIT             </a:t>
            </a:r>
            <a:fld id="{84F31298-D214-4A6C-A950-B43905410615}" type="slidenum">
              <a:rPr lang="de-DE" smtClean="0"/>
              <a:pPr>
                <a:defRPr/>
              </a:pPr>
              <a:t>10</a:t>
            </a:fld>
            <a:endParaRPr lang="de-DE" smtClean="0"/>
          </a:p>
          <a:p>
            <a:pPr>
              <a:defRPr/>
            </a:pPr>
            <a:endParaRPr lang="de-DE" dirty="0"/>
          </a:p>
        </p:txBody>
      </p:sp>
      <p:pic>
        <p:nvPicPr>
          <p:cNvPr id="1026" name="Picture 2" descr="D:\Dropbox\HZB Daten\Bilder_BESSY\BERLinPro\BP_Bau\20191017_1243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55566"/>
            <a:ext cx="3281281" cy="246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11560" y="692696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89C"/>
                </a:solidFill>
              </a:rPr>
              <a:t>The </a:t>
            </a:r>
            <a:r>
              <a:rPr lang="de-DE" dirty="0" err="1" smtClean="0">
                <a:solidFill>
                  <a:srgbClr val="00589C"/>
                </a:solidFill>
              </a:rPr>
              <a:t>bERLinPro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project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ia</a:t>
            </a:r>
            <a:r>
              <a:rPr lang="de-DE" dirty="0" smtClean="0">
                <a:solidFill>
                  <a:srgbClr val="00589C"/>
                </a:solidFill>
              </a:rPr>
              <a:t> an </a:t>
            </a:r>
            <a:r>
              <a:rPr lang="de-DE" dirty="0" err="1" smtClean="0">
                <a:solidFill>
                  <a:srgbClr val="00589C"/>
                </a:solidFill>
              </a:rPr>
              <a:t>energy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recovery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linac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project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using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sc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cavities</a:t>
            </a:r>
            <a:r>
              <a:rPr lang="de-DE" dirty="0" smtClean="0">
                <a:solidFill>
                  <a:srgbClr val="00589C"/>
                </a:solidFill>
              </a:rPr>
              <a:t>. </a:t>
            </a:r>
            <a:r>
              <a:rPr lang="de-DE" dirty="0" err="1" smtClean="0">
                <a:solidFill>
                  <a:srgbClr val="00589C"/>
                </a:solidFill>
              </a:rPr>
              <a:t>We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started</a:t>
            </a:r>
            <a:r>
              <a:rPr lang="de-DE" dirty="0" smtClean="0">
                <a:solidFill>
                  <a:srgbClr val="00589C"/>
                </a:solidFill>
              </a:rPr>
              <a:t> in 2011 </a:t>
            </a:r>
            <a:r>
              <a:rPr lang="de-DE" dirty="0" err="1" smtClean="0">
                <a:solidFill>
                  <a:srgbClr val="00589C"/>
                </a:solidFill>
              </a:rPr>
              <a:t>and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had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long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delays</a:t>
            </a:r>
            <a:r>
              <a:rPr lang="de-DE" dirty="0" smtClean="0">
                <a:solidFill>
                  <a:srgbClr val="00589C"/>
                </a:solidFill>
              </a:rPr>
              <a:t> on </a:t>
            </a:r>
            <a:r>
              <a:rPr lang="de-DE" dirty="0" err="1" smtClean="0">
                <a:solidFill>
                  <a:srgbClr val="00589C"/>
                </a:solidFill>
              </a:rPr>
              <a:t>building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and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hardware</a:t>
            </a:r>
            <a:r>
              <a:rPr lang="de-DE" dirty="0" smtClean="0">
                <a:solidFill>
                  <a:srgbClr val="00589C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589C"/>
                </a:solidFill>
              </a:rPr>
              <a:t>Now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the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building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is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ready</a:t>
            </a:r>
            <a:r>
              <a:rPr lang="de-DE" dirty="0" smtClean="0">
                <a:solidFill>
                  <a:srgbClr val="00589C"/>
                </a:solidFill>
              </a:rPr>
              <a:t>, </a:t>
            </a:r>
            <a:r>
              <a:rPr lang="de-DE" dirty="0" err="1" smtClean="0">
                <a:solidFill>
                  <a:srgbClr val="00589C"/>
                </a:solidFill>
              </a:rPr>
              <a:t>the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hardware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components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as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magnets</a:t>
            </a:r>
            <a:r>
              <a:rPr lang="de-DE" dirty="0" smtClean="0">
                <a:solidFill>
                  <a:srgbClr val="00589C"/>
                </a:solidFill>
              </a:rPr>
              <a:t>, </a:t>
            </a:r>
            <a:r>
              <a:rPr lang="de-DE" dirty="0" err="1" smtClean="0">
                <a:solidFill>
                  <a:srgbClr val="00589C"/>
                </a:solidFill>
              </a:rPr>
              <a:t>vacuum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system</a:t>
            </a:r>
            <a:r>
              <a:rPr lang="de-DE" dirty="0" smtClean="0">
                <a:solidFill>
                  <a:srgbClr val="00589C"/>
                </a:solidFill>
              </a:rPr>
              <a:t>, RF </a:t>
            </a:r>
            <a:r>
              <a:rPr lang="de-DE" dirty="0" err="1" smtClean="0">
                <a:solidFill>
                  <a:srgbClr val="00589C"/>
                </a:solidFill>
              </a:rPr>
              <a:t>system</a:t>
            </a:r>
            <a:r>
              <a:rPr lang="de-DE" dirty="0" smtClean="0">
                <a:solidFill>
                  <a:srgbClr val="00589C"/>
                </a:solidFill>
              </a:rPr>
              <a:t>, </a:t>
            </a:r>
            <a:r>
              <a:rPr lang="de-DE" dirty="0" err="1" smtClean="0">
                <a:solidFill>
                  <a:srgbClr val="00589C"/>
                </a:solidFill>
              </a:rPr>
              <a:t>cryogenics</a:t>
            </a:r>
            <a:r>
              <a:rPr lang="de-DE" dirty="0" smtClean="0">
                <a:solidFill>
                  <a:srgbClr val="00589C"/>
                </a:solidFill>
              </a:rPr>
              <a:t>, power </a:t>
            </a:r>
            <a:r>
              <a:rPr lang="de-DE" dirty="0" err="1" smtClean="0">
                <a:solidFill>
                  <a:srgbClr val="00589C"/>
                </a:solidFill>
              </a:rPr>
              <a:t>supplies</a:t>
            </a:r>
            <a:r>
              <a:rPr lang="de-DE" dirty="0" smtClean="0">
                <a:solidFill>
                  <a:srgbClr val="00589C"/>
                </a:solidFill>
              </a:rPr>
              <a:t>, … </a:t>
            </a:r>
            <a:r>
              <a:rPr lang="de-DE" dirty="0" err="1" smtClean="0">
                <a:solidFill>
                  <a:srgbClr val="00589C"/>
                </a:solidFill>
              </a:rPr>
              <a:t>is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close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to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completion</a:t>
            </a:r>
            <a:r>
              <a:rPr lang="de-DE" dirty="0" smtClean="0">
                <a:solidFill>
                  <a:srgbClr val="00589C"/>
                </a:solidFill>
              </a:rPr>
              <a:t>, but </a:t>
            </a:r>
            <a:r>
              <a:rPr lang="de-DE" dirty="0" err="1" smtClean="0">
                <a:solidFill>
                  <a:srgbClr val="00589C"/>
                </a:solidFill>
              </a:rPr>
              <a:t>there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is</a:t>
            </a:r>
            <a:r>
              <a:rPr lang="de-DE" dirty="0" smtClean="0">
                <a:solidFill>
                  <a:srgbClr val="00589C"/>
                </a:solidFill>
              </a:rPr>
              <a:t> still </a:t>
            </a:r>
            <a:r>
              <a:rPr lang="de-DE" dirty="0" err="1" smtClean="0">
                <a:solidFill>
                  <a:srgbClr val="00589C"/>
                </a:solidFill>
              </a:rPr>
              <a:t>more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delay</a:t>
            </a:r>
            <a:r>
              <a:rPr lang="de-DE" dirty="0" smtClean="0">
                <a:solidFill>
                  <a:srgbClr val="00589C"/>
                </a:solidFill>
              </a:rPr>
              <a:t> on </a:t>
            </a:r>
            <a:r>
              <a:rPr lang="de-DE" dirty="0" err="1" smtClean="0">
                <a:solidFill>
                  <a:srgbClr val="00589C"/>
                </a:solidFill>
              </a:rPr>
              <a:t>the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cryo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modules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and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sc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cavities</a:t>
            </a:r>
            <a:r>
              <a:rPr lang="de-DE" dirty="0" smtClean="0">
                <a:solidFill>
                  <a:srgbClr val="00589C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 smtClean="0">
                <a:solidFill>
                  <a:srgbClr val="00589C"/>
                </a:solidFill>
              </a:rPr>
              <a:t>We</a:t>
            </a:r>
            <a:r>
              <a:rPr lang="de-DE" b="1" dirty="0" smtClean="0">
                <a:solidFill>
                  <a:srgbClr val="00589C"/>
                </a:solidFill>
              </a:rPr>
              <a:t> </a:t>
            </a:r>
            <a:r>
              <a:rPr lang="de-DE" b="1" dirty="0" err="1" smtClean="0">
                <a:solidFill>
                  <a:srgbClr val="00589C"/>
                </a:solidFill>
              </a:rPr>
              <a:t>have</a:t>
            </a:r>
            <a:r>
              <a:rPr lang="de-DE" b="1" dirty="0" smtClean="0">
                <a:solidFill>
                  <a:srgbClr val="00589C"/>
                </a:solidFill>
              </a:rPr>
              <a:t> </a:t>
            </a:r>
            <a:r>
              <a:rPr lang="de-DE" b="1" dirty="0" err="1" smtClean="0">
                <a:solidFill>
                  <a:srgbClr val="00589C"/>
                </a:solidFill>
              </a:rPr>
              <a:t>to</a:t>
            </a:r>
            <a:r>
              <a:rPr lang="de-DE" b="1" dirty="0" smtClean="0">
                <a:solidFill>
                  <a:srgbClr val="00589C"/>
                </a:solidFill>
              </a:rPr>
              <a:t> </a:t>
            </a:r>
            <a:r>
              <a:rPr lang="de-DE" b="1" dirty="0" err="1" smtClean="0">
                <a:solidFill>
                  <a:srgbClr val="00589C"/>
                </a:solidFill>
              </a:rPr>
              <a:t>accept</a:t>
            </a:r>
            <a:r>
              <a:rPr lang="de-DE" b="1" dirty="0" smtClean="0">
                <a:solidFill>
                  <a:srgbClr val="00589C"/>
                </a:solidFill>
              </a:rPr>
              <a:t> </a:t>
            </a:r>
            <a:r>
              <a:rPr lang="de-DE" b="1" dirty="0" err="1" smtClean="0">
                <a:solidFill>
                  <a:srgbClr val="00589C"/>
                </a:solidFill>
              </a:rPr>
              <a:t>that</a:t>
            </a:r>
            <a:r>
              <a:rPr lang="de-DE" b="1" dirty="0" smtClean="0">
                <a:solidFill>
                  <a:srgbClr val="00589C"/>
                </a:solidFill>
              </a:rPr>
              <a:t> </a:t>
            </a:r>
            <a:r>
              <a:rPr lang="de-DE" b="1" dirty="0" err="1" smtClean="0">
                <a:solidFill>
                  <a:srgbClr val="00589C"/>
                </a:solidFill>
              </a:rPr>
              <a:t>building</a:t>
            </a:r>
            <a:r>
              <a:rPr lang="de-DE" b="1" dirty="0" smtClean="0">
                <a:solidFill>
                  <a:srgbClr val="00589C"/>
                </a:solidFill>
              </a:rPr>
              <a:t> </a:t>
            </a:r>
            <a:r>
              <a:rPr lang="de-DE" b="1" dirty="0" err="1" smtClean="0">
                <a:solidFill>
                  <a:srgbClr val="00589C"/>
                </a:solidFill>
              </a:rPr>
              <a:t>cryomodules</a:t>
            </a:r>
            <a:r>
              <a:rPr lang="de-DE" b="1" dirty="0" smtClean="0">
                <a:solidFill>
                  <a:srgbClr val="00589C"/>
                </a:solidFill>
              </a:rPr>
              <a:t> </a:t>
            </a:r>
            <a:r>
              <a:rPr lang="de-DE" b="1" dirty="0" err="1" smtClean="0">
                <a:solidFill>
                  <a:srgbClr val="00589C"/>
                </a:solidFill>
              </a:rPr>
              <a:t>with</a:t>
            </a:r>
            <a:r>
              <a:rPr lang="de-DE" b="1" dirty="0" smtClean="0">
                <a:solidFill>
                  <a:srgbClr val="00589C"/>
                </a:solidFill>
              </a:rPr>
              <a:t> high </a:t>
            </a:r>
            <a:r>
              <a:rPr lang="de-DE" b="1" dirty="0" err="1" smtClean="0">
                <a:solidFill>
                  <a:srgbClr val="00589C"/>
                </a:solidFill>
              </a:rPr>
              <a:t>gradient</a:t>
            </a:r>
            <a:r>
              <a:rPr lang="de-DE" b="1" dirty="0" smtClean="0">
                <a:solidFill>
                  <a:srgbClr val="00589C"/>
                </a:solidFill>
              </a:rPr>
              <a:t> </a:t>
            </a:r>
            <a:r>
              <a:rPr lang="de-DE" b="1" dirty="0" err="1" smtClean="0">
                <a:solidFill>
                  <a:srgbClr val="00589C"/>
                </a:solidFill>
              </a:rPr>
              <a:t>cw</a:t>
            </a:r>
            <a:r>
              <a:rPr lang="de-DE" b="1" dirty="0" smtClean="0">
                <a:solidFill>
                  <a:srgbClr val="00589C"/>
                </a:solidFill>
              </a:rPr>
              <a:t> </a:t>
            </a:r>
            <a:r>
              <a:rPr lang="de-DE" b="1" dirty="0" err="1" smtClean="0">
                <a:solidFill>
                  <a:srgbClr val="00589C"/>
                </a:solidFill>
              </a:rPr>
              <a:t>operated</a:t>
            </a:r>
            <a:r>
              <a:rPr lang="de-DE" b="1" dirty="0" smtClean="0">
                <a:solidFill>
                  <a:srgbClr val="00589C"/>
                </a:solidFill>
              </a:rPr>
              <a:t> </a:t>
            </a:r>
            <a:r>
              <a:rPr lang="de-DE" b="1" dirty="0" err="1" smtClean="0">
                <a:solidFill>
                  <a:srgbClr val="00589C"/>
                </a:solidFill>
              </a:rPr>
              <a:t>superconducting</a:t>
            </a:r>
            <a:r>
              <a:rPr lang="de-DE" b="1" dirty="0" smtClean="0">
                <a:solidFill>
                  <a:srgbClr val="00589C"/>
                </a:solidFill>
              </a:rPr>
              <a:t> </a:t>
            </a:r>
            <a:r>
              <a:rPr lang="de-DE" b="1" dirty="0" err="1" smtClean="0">
                <a:solidFill>
                  <a:srgbClr val="00589C"/>
                </a:solidFill>
              </a:rPr>
              <a:t>cavities</a:t>
            </a:r>
            <a:r>
              <a:rPr lang="de-DE" b="1" dirty="0" smtClean="0">
                <a:solidFill>
                  <a:srgbClr val="00589C"/>
                </a:solidFill>
              </a:rPr>
              <a:t> </a:t>
            </a:r>
            <a:r>
              <a:rPr lang="de-DE" b="1" dirty="0" err="1" smtClean="0">
                <a:solidFill>
                  <a:srgbClr val="00589C"/>
                </a:solidFill>
              </a:rPr>
              <a:t>is</a:t>
            </a:r>
            <a:r>
              <a:rPr lang="de-DE" b="1" dirty="0" smtClean="0">
                <a:solidFill>
                  <a:srgbClr val="00589C"/>
                </a:solidFill>
              </a:rPr>
              <a:t> a </a:t>
            </a:r>
            <a:r>
              <a:rPr lang="de-DE" b="1" dirty="0" err="1" smtClean="0">
                <a:solidFill>
                  <a:srgbClr val="00589C"/>
                </a:solidFill>
              </a:rPr>
              <a:t>field</a:t>
            </a:r>
            <a:r>
              <a:rPr lang="de-DE" b="1" dirty="0" smtClean="0">
                <a:solidFill>
                  <a:srgbClr val="00589C"/>
                </a:solidFill>
              </a:rPr>
              <a:t> </a:t>
            </a:r>
            <a:r>
              <a:rPr lang="de-DE" b="1" dirty="0" err="1" smtClean="0">
                <a:solidFill>
                  <a:srgbClr val="00589C"/>
                </a:solidFill>
              </a:rPr>
              <a:t>of</a:t>
            </a:r>
            <a:r>
              <a:rPr lang="de-DE" b="1" dirty="0" smtClean="0">
                <a:solidFill>
                  <a:srgbClr val="00589C"/>
                </a:solidFill>
              </a:rPr>
              <a:t> </a:t>
            </a:r>
            <a:r>
              <a:rPr lang="de-DE" b="1" dirty="0" err="1" smtClean="0">
                <a:solidFill>
                  <a:srgbClr val="00589C"/>
                </a:solidFill>
              </a:rPr>
              <a:t>research</a:t>
            </a:r>
            <a:r>
              <a:rPr lang="de-DE" b="1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and</a:t>
            </a:r>
            <a:r>
              <a:rPr lang="de-DE" dirty="0" smtClean="0">
                <a:solidFill>
                  <a:srgbClr val="00589C"/>
                </a:solidFill>
              </a:rPr>
              <a:t> not </a:t>
            </a:r>
            <a:r>
              <a:rPr lang="de-DE" dirty="0" err="1" smtClean="0">
                <a:solidFill>
                  <a:srgbClr val="00589C"/>
                </a:solidFill>
              </a:rPr>
              <a:t>comparable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to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constructing</a:t>
            </a:r>
            <a:r>
              <a:rPr lang="de-DE" dirty="0" smtClean="0">
                <a:solidFill>
                  <a:srgbClr val="00589C"/>
                </a:solidFill>
              </a:rPr>
              <a:t> a </a:t>
            </a:r>
            <a:r>
              <a:rPr lang="de-DE" dirty="0" err="1" smtClean="0">
                <a:solidFill>
                  <a:srgbClr val="00589C"/>
                </a:solidFill>
              </a:rPr>
              <a:t>conventional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accelerator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facility</a:t>
            </a:r>
            <a:r>
              <a:rPr lang="de-DE" dirty="0" smtClean="0">
                <a:solidFill>
                  <a:srgbClr val="00589C"/>
                </a:solidFill>
              </a:rPr>
              <a:t>.</a:t>
            </a:r>
            <a:endParaRPr lang="de-DE" dirty="0">
              <a:solidFill>
                <a:srgbClr val="00589C"/>
              </a:solidFill>
            </a:endParaRPr>
          </a:p>
        </p:txBody>
      </p:sp>
      <p:sp>
        <p:nvSpPr>
          <p:cNvPr id="6" name="Pfeil nach rechts 5"/>
          <p:cNvSpPr/>
          <p:nvPr/>
        </p:nvSpPr>
        <p:spPr>
          <a:xfrm>
            <a:off x="2361816" y="3672805"/>
            <a:ext cx="648072" cy="365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611560" y="4149080"/>
            <a:ext cx="4824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589C"/>
                </a:solidFill>
              </a:rPr>
              <a:t>We</a:t>
            </a:r>
            <a:r>
              <a:rPr lang="de-DE" dirty="0" smtClean="0">
                <a:solidFill>
                  <a:srgbClr val="00589C"/>
                </a:solidFill>
              </a:rPr>
              <a:t> will finish </a:t>
            </a:r>
            <a:r>
              <a:rPr lang="de-DE" dirty="0" err="1" smtClean="0">
                <a:solidFill>
                  <a:srgbClr val="00589C"/>
                </a:solidFill>
              </a:rPr>
              <a:t>the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bERLinPro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project</a:t>
            </a:r>
            <a:r>
              <a:rPr lang="de-DE" dirty="0" smtClean="0">
                <a:solidFill>
                  <a:srgbClr val="00589C"/>
                </a:solidFill>
              </a:rPr>
              <a:t> end </a:t>
            </a:r>
            <a:r>
              <a:rPr lang="de-DE" dirty="0" err="1" smtClean="0">
                <a:solidFill>
                  <a:srgbClr val="00589C"/>
                </a:solidFill>
              </a:rPr>
              <a:t>of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this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year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as</a:t>
            </a:r>
            <a:r>
              <a:rPr lang="de-DE" dirty="0" smtClean="0">
                <a:solidFill>
                  <a:srgbClr val="00589C"/>
                </a:solidFill>
              </a:rPr>
              <a:t> a </a:t>
            </a:r>
            <a:r>
              <a:rPr lang="de-DE" dirty="0" err="1" smtClean="0">
                <a:solidFill>
                  <a:srgbClr val="00589C"/>
                </a:solidFill>
              </a:rPr>
              <a:t>project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of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setting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up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the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hardware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of</a:t>
            </a:r>
            <a:r>
              <a:rPr lang="de-DE" dirty="0" smtClean="0">
                <a:solidFill>
                  <a:srgbClr val="00589C"/>
                </a:solidFill>
              </a:rPr>
              <a:t> an </a:t>
            </a:r>
            <a:r>
              <a:rPr lang="de-DE" dirty="0" err="1" smtClean="0">
                <a:solidFill>
                  <a:srgbClr val="00589C"/>
                </a:solidFill>
              </a:rPr>
              <a:t>accelerator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facillity</a:t>
            </a:r>
            <a:endParaRPr lang="de-DE" dirty="0" smtClean="0">
              <a:solidFill>
                <a:srgbClr val="00589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rgbClr val="00589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89C"/>
                </a:solidFill>
              </a:rPr>
              <a:t>The </a:t>
            </a:r>
            <a:r>
              <a:rPr lang="de-DE" dirty="0" err="1" smtClean="0">
                <a:solidFill>
                  <a:srgbClr val="00589C"/>
                </a:solidFill>
              </a:rPr>
              <a:t>development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of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the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sc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cryo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modules</a:t>
            </a:r>
            <a:r>
              <a:rPr lang="de-DE" dirty="0" smtClean="0">
                <a:solidFill>
                  <a:srgbClr val="00589C"/>
                </a:solidFill>
              </a:rPr>
              <a:t> will </a:t>
            </a:r>
            <a:r>
              <a:rPr lang="de-DE" dirty="0" err="1" smtClean="0">
                <a:solidFill>
                  <a:srgbClr val="00589C"/>
                </a:solidFill>
              </a:rPr>
              <a:t>be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b="1" dirty="0" err="1" smtClean="0">
                <a:solidFill>
                  <a:srgbClr val="00589C"/>
                </a:solidFill>
              </a:rPr>
              <a:t>continued</a:t>
            </a:r>
            <a:r>
              <a:rPr lang="de-DE" b="1" dirty="0" smtClean="0">
                <a:solidFill>
                  <a:srgbClr val="00589C"/>
                </a:solidFill>
              </a:rPr>
              <a:t> </a:t>
            </a:r>
            <a:r>
              <a:rPr lang="de-DE" b="1" dirty="0" err="1" smtClean="0">
                <a:solidFill>
                  <a:srgbClr val="00589C"/>
                </a:solidFill>
              </a:rPr>
              <a:t>as</a:t>
            </a:r>
            <a:r>
              <a:rPr lang="de-DE" b="1" dirty="0" smtClean="0">
                <a:solidFill>
                  <a:srgbClr val="00589C"/>
                </a:solidFill>
              </a:rPr>
              <a:t> a </a:t>
            </a:r>
            <a:r>
              <a:rPr lang="de-DE" b="1" dirty="0" err="1" smtClean="0">
                <a:solidFill>
                  <a:srgbClr val="00589C"/>
                </a:solidFill>
              </a:rPr>
              <a:t>research</a:t>
            </a:r>
            <a:r>
              <a:rPr lang="de-DE" b="1" dirty="0" smtClean="0">
                <a:solidFill>
                  <a:srgbClr val="00589C"/>
                </a:solidFill>
              </a:rPr>
              <a:t> </a:t>
            </a:r>
            <a:r>
              <a:rPr lang="de-DE" b="1" dirty="0" err="1" smtClean="0">
                <a:solidFill>
                  <a:srgbClr val="00589C"/>
                </a:solidFill>
              </a:rPr>
              <a:t>project</a:t>
            </a:r>
            <a:endParaRPr lang="de-DE" b="1" dirty="0">
              <a:solidFill>
                <a:srgbClr val="00589C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91021" y="6021288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 smtClean="0">
                <a:solidFill>
                  <a:srgbClr val="00589C"/>
                </a:solidFill>
              </a:rPr>
              <a:t>bERLinPro</a:t>
            </a:r>
            <a:r>
              <a:rPr lang="de-DE" sz="1600" dirty="0" smtClean="0">
                <a:solidFill>
                  <a:srgbClr val="00589C"/>
                </a:solidFill>
              </a:rPr>
              <a:t> </a:t>
            </a:r>
            <a:r>
              <a:rPr lang="de-DE" sz="1600" dirty="0" err="1" smtClean="0">
                <a:solidFill>
                  <a:srgbClr val="00589C"/>
                </a:solidFill>
              </a:rPr>
              <a:t>accelerator</a:t>
            </a:r>
            <a:r>
              <a:rPr lang="de-DE" sz="1600" dirty="0" smtClean="0">
                <a:solidFill>
                  <a:srgbClr val="00589C"/>
                </a:solidFill>
              </a:rPr>
              <a:t> hall</a:t>
            </a:r>
            <a:endParaRPr lang="en-US" sz="1600" dirty="0">
              <a:solidFill>
                <a:srgbClr val="0058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43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BESSY VSR </a:t>
            </a:r>
            <a:r>
              <a:rPr lang="de-DE" dirty="0" err="1"/>
              <a:t>goes</a:t>
            </a:r>
            <a:r>
              <a:rPr lang="de-DE" dirty="0"/>
              <a:t> VSR </a:t>
            </a:r>
            <a:r>
              <a:rPr lang="de-DE" dirty="0" smtClean="0"/>
              <a:t>DEMO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395536" y="692696"/>
            <a:ext cx="86409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89C"/>
                </a:solidFill>
              </a:rPr>
              <a:t>BESSY VSR </a:t>
            </a:r>
            <a:r>
              <a:rPr lang="de-DE" dirty="0" err="1" smtClean="0">
                <a:solidFill>
                  <a:srgbClr val="00589C"/>
                </a:solidFill>
              </a:rPr>
              <a:t>is</a:t>
            </a:r>
            <a:r>
              <a:rPr lang="de-DE" dirty="0" smtClean="0">
                <a:solidFill>
                  <a:srgbClr val="00589C"/>
                </a:solidFill>
              </a:rPr>
              <a:t> a </a:t>
            </a:r>
            <a:r>
              <a:rPr lang="de-DE" dirty="0" err="1" smtClean="0">
                <a:solidFill>
                  <a:srgbClr val="00589C"/>
                </a:solidFill>
              </a:rPr>
              <a:t>project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to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operate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sc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cavities</a:t>
            </a:r>
            <a:r>
              <a:rPr lang="de-DE" dirty="0" smtClean="0">
                <a:solidFill>
                  <a:srgbClr val="00589C"/>
                </a:solidFill>
              </a:rPr>
              <a:t> 1.5 HZ </a:t>
            </a:r>
            <a:r>
              <a:rPr lang="de-DE" dirty="0" err="1" smtClean="0">
                <a:solidFill>
                  <a:srgbClr val="00589C"/>
                </a:solidFill>
              </a:rPr>
              <a:t>and</a:t>
            </a:r>
            <a:r>
              <a:rPr lang="de-DE" dirty="0" smtClean="0">
                <a:solidFill>
                  <a:srgbClr val="00589C"/>
                </a:solidFill>
              </a:rPr>
              <a:t> 1.75 GHz in BESSY II </a:t>
            </a:r>
            <a:r>
              <a:rPr lang="de-DE" dirty="0" err="1" smtClean="0">
                <a:solidFill>
                  <a:srgbClr val="00589C"/>
                </a:solidFill>
              </a:rPr>
              <a:t>to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have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long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and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short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bunches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alternately</a:t>
            </a:r>
            <a:r>
              <a:rPr lang="de-DE" dirty="0" smtClean="0">
                <a:solidFill>
                  <a:srgbClr val="00589C"/>
                </a:solidFill>
              </a:rPr>
              <a:t> at </a:t>
            </a:r>
            <a:r>
              <a:rPr lang="de-DE" dirty="0" err="1" smtClean="0">
                <a:solidFill>
                  <a:srgbClr val="00589C"/>
                </a:solidFill>
              </a:rPr>
              <a:t>the</a:t>
            </a:r>
            <a:r>
              <a:rPr lang="de-DE" dirty="0" smtClean="0">
                <a:solidFill>
                  <a:srgbClr val="00589C"/>
                </a:solidFill>
              </a:rPr>
              <a:t> same time in </a:t>
            </a:r>
            <a:r>
              <a:rPr lang="de-DE" dirty="0" err="1" smtClean="0">
                <a:solidFill>
                  <a:srgbClr val="00589C"/>
                </a:solidFill>
              </a:rPr>
              <a:t>the</a:t>
            </a:r>
            <a:r>
              <a:rPr lang="de-DE" dirty="0" smtClean="0">
                <a:solidFill>
                  <a:srgbClr val="00589C"/>
                </a:solidFill>
              </a:rPr>
              <a:t> 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>
              <a:solidFill>
                <a:srgbClr val="00589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89C"/>
                </a:solidFill>
              </a:rPr>
              <a:t>Situation </a:t>
            </a:r>
            <a:r>
              <a:rPr lang="de-DE" dirty="0" err="1" smtClean="0">
                <a:solidFill>
                  <a:srgbClr val="00589C"/>
                </a:solidFill>
              </a:rPr>
              <a:t>is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similar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to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bERLinPro</a:t>
            </a:r>
            <a:r>
              <a:rPr lang="de-DE" dirty="0" smtClean="0">
                <a:solidFill>
                  <a:srgbClr val="00589C"/>
                </a:solidFill>
              </a:rPr>
              <a:t>. Hardware, </a:t>
            </a:r>
            <a:r>
              <a:rPr lang="de-DE" dirty="0" err="1" smtClean="0">
                <a:solidFill>
                  <a:srgbClr val="00589C"/>
                </a:solidFill>
              </a:rPr>
              <a:t>mostly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transmitters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and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cryoplant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is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close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to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compledtion</a:t>
            </a:r>
            <a:r>
              <a:rPr lang="de-DE" dirty="0" smtClean="0">
                <a:solidFill>
                  <a:srgbClr val="00589C"/>
                </a:solidFill>
              </a:rPr>
              <a:t> but </a:t>
            </a:r>
            <a:r>
              <a:rPr lang="de-DE" dirty="0" err="1" smtClean="0">
                <a:solidFill>
                  <a:srgbClr val="00589C"/>
                </a:solidFill>
              </a:rPr>
              <a:t>many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delays</a:t>
            </a:r>
            <a:r>
              <a:rPr lang="de-DE" dirty="0" smtClean="0">
                <a:solidFill>
                  <a:srgbClr val="00589C"/>
                </a:solidFill>
              </a:rPr>
              <a:t> on </a:t>
            </a:r>
            <a:r>
              <a:rPr lang="de-DE" dirty="0" err="1" smtClean="0">
                <a:solidFill>
                  <a:srgbClr val="00589C"/>
                </a:solidFill>
              </a:rPr>
              <a:t>the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module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and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cavities</a:t>
            </a:r>
            <a:r>
              <a:rPr lang="de-DE" dirty="0" smtClean="0">
                <a:solidFill>
                  <a:srgbClr val="00589C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>
              <a:solidFill>
                <a:srgbClr val="00589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89C"/>
                </a:solidFill>
              </a:rPr>
              <a:t>Order </a:t>
            </a:r>
            <a:r>
              <a:rPr lang="de-DE" dirty="0" err="1" smtClean="0">
                <a:solidFill>
                  <a:srgbClr val="00589C"/>
                </a:solidFill>
              </a:rPr>
              <a:t>for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cavities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and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couplers</a:t>
            </a:r>
            <a:r>
              <a:rPr lang="de-DE" dirty="0" smtClean="0">
                <a:solidFill>
                  <a:srgbClr val="00589C"/>
                </a:solidFill>
              </a:rPr>
              <a:t> ist just out </a:t>
            </a:r>
            <a:r>
              <a:rPr lang="de-DE" dirty="0" err="1" smtClean="0">
                <a:solidFill>
                  <a:srgbClr val="00589C"/>
                </a:solidFill>
              </a:rPr>
              <a:t>resulting</a:t>
            </a:r>
            <a:r>
              <a:rPr lang="de-DE" dirty="0" smtClean="0">
                <a:solidFill>
                  <a:srgbClr val="00589C"/>
                </a:solidFill>
              </a:rPr>
              <a:t> in an </a:t>
            </a:r>
            <a:r>
              <a:rPr lang="de-DE" dirty="0" err="1" smtClean="0">
                <a:solidFill>
                  <a:srgbClr val="00589C"/>
                </a:solidFill>
              </a:rPr>
              <a:t>expected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completion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of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the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first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module</a:t>
            </a:r>
            <a:r>
              <a:rPr lang="de-DE" dirty="0" smtClean="0">
                <a:solidFill>
                  <a:srgbClr val="00589C"/>
                </a:solidFill>
              </a:rPr>
              <a:t> (</a:t>
            </a:r>
            <a:r>
              <a:rPr lang="de-DE" dirty="0" err="1" smtClean="0">
                <a:solidFill>
                  <a:srgbClr val="00589C"/>
                </a:solidFill>
              </a:rPr>
              <a:t>test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module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only</a:t>
            </a:r>
            <a:r>
              <a:rPr lang="de-DE" dirty="0" smtClean="0">
                <a:solidFill>
                  <a:srgbClr val="00589C"/>
                </a:solidFill>
              </a:rPr>
              <a:t> 2 </a:t>
            </a:r>
            <a:r>
              <a:rPr lang="de-DE" dirty="0" err="1" smtClean="0">
                <a:solidFill>
                  <a:srgbClr val="00589C"/>
                </a:solidFill>
              </a:rPr>
              <a:t>sc</a:t>
            </a:r>
            <a:r>
              <a:rPr lang="de-DE" dirty="0" smtClean="0">
                <a:solidFill>
                  <a:srgbClr val="00589C"/>
                </a:solidFill>
              </a:rPr>
              <a:t> 1.5 GHz </a:t>
            </a:r>
            <a:r>
              <a:rPr lang="de-DE" dirty="0" err="1" smtClean="0">
                <a:solidFill>
                  <a:srgbClr val="00589C"/>
                </a:solidFill>
              </a:rPr>
              <a:t>cavities</a:t>
            </a:r>
            <a:r>
              <a:rPr lang="de-DE" dirty="0" smtClean="0">
                <a:solidFill>
                  <a:srgbClr val="00589C"/>
                </a:solidFill>
              </a:rPr>
              <a:t>) erliest in 2023</a:t>
            </a:r>
            <a:endParaRPr lang="de-DE" dirty="0">
              <a:solidFill>
                <a:srgbClr val="00589C"/>
              </a:solidFill>
            </a:endParaRPr>
          </a:p>
        </p:txBody>
      </p:sp>
      <p:sp>
        <p:nvSpPr>
          <p:cNvPr id="5" name="Pfeil nach rechts 4"/>
          <p:cNvSpPr/>
          <p:nvPr/>
        </p:nvSpPr>
        <p:spPr>
          <a:xfrm>
            <a:off x="2339752" y="3140968"/>
            <a:ext cx="648072" cy="365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95536" y="3509020"/>
            <a:ext cx="48245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00589C"/>
                </a:solidFill>
              </a:rPr>
              <a:t>BESSY VSR </a:t>
            </a:r>
            <a:r>
              <a:rPr lang="de-DE" b="1" dirty="0" err="1" smtClean="0">
                <a:solidFill>
                  <a:srgbClr val="00589C"/>
                </a:solidFill>
              </a:rPr>
              <a:t>project</a:t>
            </a:r>
            <a:r>
              <a:rPr lang="de-DE" b="1" dirty="0" smtClean="0">
                <a:solidFill>
                  <a:srgbClr val="00589C"/>
                </a:solidFill>
              </a:rPr>
              <a:t> </a:t>
            </a:r>
            <a:r>
              <a:rPr lang="de-DE" b="1" dirty="0" err="1" smtClean="0">
                <a:solidFill>
                  <a:srgbClr val="00589C"/>
                </a:solidFill>
              </a:rPr>
              <a:t>is</a:t>
            </a:r>
            <a:r>
              <a:rPr lang="de-DE" b="1" dirty="0" smtClean="0">
                <a:solidFill>
                  <a:srgbClr val="00589C"/>
                </a:solidFill>
              </a:rPr>
              <a:t> </a:t>
            </a:r>
            <a:r>
              <a:rPr lang="de-DE" b="1" dirty="0" err="1" smtClean="0">
                <a:solidFill>
                  <a:srgbClr val="00589C"/>
                </a:solidFill>
              </a:rPr>
              <a:t>stopped</a:t>
            </a:r>
            <a:r>
              <a:rPr lang="de-DE" b="1" dirty="0" smtClean="0">
                <a:solidFill>
                  <a:srgbClr val="00589C"/>
                </a:solidFill>
              </a:rPr>
              <a:t> </a:t>
            </a:r>
            <a:r>
              <a:rPr lang="de-DE" b="1" dirty="0" err="1" smtClean="0">
                <a:solidFill>
                  <a:srgbClr val="00589C"/>
                </a:solidFill>
              </a:rPr>
              <a:t>now</a:t>
            </a:r>
            <a:r>
              <a:rPr lang="de-DE" b="1" dirty="0" smtClean="0">
                <a:solidFill>
                  <a:srgbClr val="00589C"/>
                </a:solidFill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00589C"/>
                </a:solidFill>
              </a:rPr>
              <a:t>VSR DEMO </a:t>
            </a:r>
            <a:r>
              <a:rPr lang="de-DE" dirty="0" err="1" smtClean="0">
                <a:solidFill>
                  <a:srgbClr val="00589C"/>
                </a:solidFill>
              </a:rPr>
              <a:t>is</a:t>
            </a:r>
            <a:r>
              <a:rPr lang="de-DE" dirty="0" smtClean="0">
                <a:solidFill>
                  <a:srgbClr val="00589C"/>
                </a:solidFill>
              </a:rPr>
              <a:t> a </a:t>
            </a:r>
            <a:r>
              <a:rPr lang="de-DE" b="1" dirty="0" err="1" smtClean="0">
                <a:solidFill>
                  <a:srgbClr val="00589C"/>
                </a:solidFill>
              </a:rPr>
              <a:t>research</a:t>
            </a:r>
            <a:r>
              <a:rPr lang="de-DE" b="1" dirty="0" smtClean="0">
                <a:solidFill>
                  <a:srgbClr val="00589C"/>
                </a:solidFill>
              </a:rPr>
              <a:t> </a:t>
            </a:r>
            <a:r>
              <a:rPr lang="de-DE" b="1" dirty="0" err="1" smtClean="0">
                <a:solidFill>
                  <a:srgbClr val="00589C"/>
                </a:solidFill>
              </a:rPr>
              <a:t>project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to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to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develope</a:t>
            </a:r>
            <a:r>
              <a:rPr lang="de-DE" dirty="0" smtClean="0">
                <a:solidFill>
                  <a:srgbClr val="00589C"/>
                </a:solidFill>
              </a:rPr>
              <a:t> a </a:t>
            </a:r>
            <a:r>
              <a:rPr lang="de-DE" dirty="0" err="1" smtClean="0">
                <a:solidFill>
                  <a:srgbClr val="00589C"/>
                </a:solidFill>
              </a:rPr>
              <a:t>sc</a:t>
            </a:r>
            <a:r>
              <a:rPr lang="de-DE" dirty="0" smtClean="0">
                <a:solidFill>
                  <a:srgbClr val="00589C"/>
                </a:solidFill>
              </a:rPr>
              <a:t>  3rd </a:t>
            </a:r>
            <a:r>
              <a:rPr lang="de-DE" dirty="0" err="1" smtClean="0">
                <a:solidFill>
                  <a:srgbClr val="00589C"/>
                </a:solidFill>
              </a:rPr>
              <a:t>harmonic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>
                <a:solidFill>
                  <a:srgbClr val="00589C"/>
                </a:solidFill>
              </a:rPr>
              <a:t>two</a:t>
            </a:r>
            <a:r>
              <a:rPr lang="de-DE" dirty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cavity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>
                <a:solidFill>
                  <a:srgbClr val="00589C"/>
                </a:solidFill>
              </a:rPr>
              <a:t>module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for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cw</a:t>
            </a:r>
            <a:r>
              <a:rPr lang="de-DE" dirty="0" smtClean="0">
                <a:solidFill>
                  <a:srgbClr val="00589C"/>
                </a:solidFill>
              </a:rPr>
              <a:t> high beam </a:t>
            </a:r>
            <a:r>
              <a:rPr lang="de-DE" dirty="0" err="1" smtClean="0">
                <a:solidFill>
                  <a:srgbClr val="00589C"/>
                </a:solidFill>
              </a:rPr>
              <a:t>current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operation</a:t>
            </a:r>
            <a:r>
              <a:rPr lang="de-DE" dirty="0" smtClean="0">
                <a:solidFill>
                  <a:srgbClr val="00589C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89C"/>
                </a:solidFill>
              </a:rPr>
              <a:t>The </a:t>
            </a:r>
            <a:r>
              <a:rPr lang="de-DE" dirty="0" err="1" smtClean="0">
                <a:solidFill>
                  <a:srgbClr val="00589C"/>
                </a:solidFill>
              </a:rPr>
              <a:t>module</a:t>
            </a:r>
            <a:r>
              <a:rPr lang="de-DE" dirty="0" smtClean="0">
                <a:solidFill>
                  <a:srgbClr val="00589C"/>
                </a:solidFill>
              </a:rPr>
              <a:t> will </a:t>
            </a:r>
            <a:r>
              <a:rPr lang="de-DE" dirty="0" err="1" smtClean="0">
                <a:solidFill>
                  <a:srgbClr val="00589C"/>
                </a:solidFill>
              </a:rPr>
              <a:t>be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tested</a:t>
            </a:r>
            <a:r>
              <a:rPr lang="de-DE" dirty="0" smtClean="0">
                <a:solidFill>
                  <a:srgbClr val="00589C"/>
                </a:solidFill>
              </a:rPr>
              <a:t> in </a:t>
            </a:r>
            <a:r>
              <a:rPr lang="de-DE" dirty="0" err="1" smtClean="0">
                <a:solidFill>
                  <a:srgbClr val="00589C"/>
                </a:solidFill>
              </a:rPr>
              <a:t>the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bERLinPro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bunker</a:t>
            </a:r>
            <a:r>
              <a:rPr lang="de-DE" dirty="0" smtClean="0">
                <a:solidFill>
                  <a:srgbClr val="00589C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89C"/>
                </a:solidFill>
              </a:rPr>
              <a:t>After a </a:t>
            </a:r>
            <a:r>
              <a:rPr lang="de-DE" dirty="0" err="1">
                <a:solidFill>
                  <a:srgbClr val="00589C"/>
                </a:solidFill>
              </a:rPr>
              <a:t>sucessfull</a:t>
            </a:r>
            <a:r>
              <a:rPr lang="de-DE" dirty="0">
                <a:solidFill>
                  <a:srgbClr val="00589C"/>
                </a:solidFill>
              </a:rPr>
              <a:t> </a:t>
            </a:r>
            <a:r>
              <a:rPr lang="de-DE" dirty="0" err="1">
                <a:solidFill>
                  <a:srgbClr val="00589C"/>
                </a:solidFill>
              </a:rPr>
              <a:t>module</a:t>
            </a:r>
            <a:r>
              <a:rPr lang="de-DE" dirty="0">
                <a:solidFill>
                  <a:srgbClr val="00589C"/>
                </a:solidFill>
              </a:rPr>
              <a:t> </a:t>
            </a:r>
            <a:r>
              <a:rPr lang="de-DE" dirty="0" err="1">
                <a:solidFill>
                  <a:srgbClr val="00589C"/>
                </a:solidFill>
              </a:rPr>
              <a:t>test</a:t>
            </a:r>
            <a:r>
              <a:rPr lang="de-DE" dirty="0">
                <a:solidFill>
                  <a:srgbClr val="00589C"/>
                </a:solidFill>
              </a:rPr>
              <a:t> at </a:t>
            </a:r>
            <a:r>
              <a:rPr lang="de-DE" dirty="0" err="1" smtClean="0">
                <a:solidFill>
                  <a:srgbClr val="00589C"/>
                </a:solidFill>
              </a:rPr>
              <a:t>bERLinPro</a:t>
            </a:r>
            <a:r>
              <a:rPr lang="de-DE" dirty="0" smtClean="0">
                <a:solidFill>
                  <a:srgbClr val="00589C"/>
                </a:solidFill>
              </a:rPr>
              <a:t>, </a:t>
            </a:r>
            <a:r>
              <a:rPr lang="de-DE" dirty="0" err="1" smtClean="0">
                <a:solidFill>
                  <a:srgbClr val="00589C"/>
                </a:solidFill>
              </a:rPr>
              <a:t>there</a:t>
            </a:r>
            <a:r>
              <a:rPr lang="de-DE" dirty="0" smtClean="0">
                <a:solidFill>
                  <a:srgbClr val="00589C"/>
                </a:solidFill>
              </a:rPr>
              <a:t> will </a:t>
            </a:r>
            <a:r>
              <a:rPr lang="de-DE" dirty="0" err="1" smtClean="0">
                <a:solidFill>
                  <a:srgbClr val="00589C"/>
                </a:solidFill>
              </a:rPr>
              <a:t>be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decided</a:t>
            </a:r>
            <a:r>
              <a:rPr lang="de-DE" dirty="0" smtClean="0">
                <a:solidFill>
                  <a:srgbClr val="00589C"/>
                </a:solidFill>
              </a:rPr>
              <a:t>, </a:t>
            </a:r>
            <a:r>
              <a:rPr lang="de-DE" dirty="0" err="1" smtClean="0">
                <a:solidFill>
                  <a:srgbClr val="00589C"/>
                </a:solidFill>
              </a:rPr>
              <a:t>if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the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module</a:t>
            </a:r>
            <a:r>
              <a:rPr lang="de-DE" dirty="0" smtClean="0">
                <a:solidFill>
                  <a:srgbClr val="00589C"/>
                </a:solidFill>
              </a:rPr>
              <a:t> will </a:t>
            </a:r>
            <a:r>
              <a:rPr lang="de-DE" dirty="0" err="1" smtClean="0">
                <a:solidFill>
                  <a:srgbClr val="00589C"/>
                </a:solidFill>
              </a:rPr>
              <a:t>be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installed</a:t>
            </a:r>
            <a:r>
              <a:rPr lang="de-DE" dirty="0" smtClean="0">
                <a:solidFill>
                  <a:srgbClr val="00589C"/>
                </a:solidFill>
              </a:rPr>
              <a:t> in BESSY II </a:t>
            </a:r>
            <a:r>
              <a:rPr lang="de-DE" dirty="0" err="1" smtClean="0">
                <a:solidFill>
                  <a:srgbClr val="00589C"/>
                </a:solidFill>
              </a:rPr>
              <a:t>and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if</a:t>
            </a:r>
            <a:r>
              <a:rPr lang="de-DE" dirty="0" smtClean="0">
                <a:solidFill>
                  <a:srgbClr val="00589C"/>
                </a:solidFill>
              </a:rPr>
              <a:t> 1.75 GHz </a:t>
            </a:r>
            <a:r>
              <a:rPr lang="de-DE" dirty="0" err="1" smtClean="0">
                <a:solidFill>
                  <a:srgbClr val="00589C"/>
                </a:solidFill>
              </a:rPr>
              <a:t>cavities</a:t>
            </a:r>
            <a:r>
              <a:rPr lang="de-DE" dirty="0" smtClean="0">
                <a:solidFill>
                  <a:srgbClr val="00589C"/>
                </a:solidFill>
              </a:rPr>
              <a:t> will </a:t>
            </a:r>
            <a:r>
              <a:rPr lang="de-DE" dirty="0" err="1" smtClean="0">
                <a:solidFill>
                  <a:srgbClr val="00589C"/>
                </a:solidFill>
              </a:rPr>
              <a:t>be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developed</a:t>
            </a:r>
            <a:r>
              <a:rPr lang="de-DE" dirty="0" smtClean="0">
                <a:solidFill>
                  <a:srgbClr val="00589C"/>
                </a:solidFill>
              </a:rPr>
              <a:t>.</a:t>
            </a:r>
            <a:endParaRPr lang="de-DE" dirty="0">
              <a:solidFill>
                <a:srgbClr val="00589C"/>
              </a:solidFill>
            </a:endParaRPr>
          </a:p>
        </p:txBody>
      </p:sp>
      <p:pic>
        <p:nvPicPr>
          <p:cNvPr id="5123" name="Picture 3" descr="D:\Dropbox\HZB Daten\Workshops\ESLS-RF-Meetings\ESLS-RF2019_Diamond\vsr_ansicht_6_Prep_modul_main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15" y="3422035"/>
            <a:ext cx="4064966" cy="26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5148064" y="6021288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rgbClr val="00589C"/>
                </a:solidFill>
              </a:rPr>
              <a:t>VSR Demo </a:t>
            </a:r>
            <a:r>
              <a:rPr lang="de-DE" sz="1600" dirty="0" err="1" smtClean="0">
                <a:solidFill>
                  <a:srgbClr val="00589C"/>
                </a:solidFill>
              </a:rPr>
              <a:t>module</a:t>
            </a:r>
            <a:endParaRPr lang="en-US" sz="1600" dirty="0">
              <a:solidFill>
                <a:srgbClr val="0058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12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Farewell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Grzegorz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Wolfgang Anders          Status RF at HZB             24th ESLS-RF Meeting  4.-6.11.2020     online by KIT             </a:t>
            </a:r>
            <a:fld id="{84F31298-D214-4A6C-A950-B43905410615}" type="slidenum">
              <a:rPr lang="de-DE" smtClean="0"/>
              <a:pPr>
                <a:defRPr/>
              </a:pPr>
              <a:t>12</a:t>
            </a:fld>
            <a:endParaRPr lang="de-DE" smtClean="0"/>
          </a:p>
          <a:p>
            <a:pPr>
              <a:defRPr/>
            </a:pPr>
            <a:endParaRPr lang="de-DE" dirty="0"/>
          </a:p>
        </p:txBody>
      </p:sp>
      <p:pic>
        <p:nvPicPr>
          <p:cNvPr id="1026" name="Picture 2" descr="C:\Users\Admin\Desktop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2976"/>
            <a:ext cx="3796375" cy="284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39552" y="692696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every group you have workers that you don´t see, but they making a lot of the work.</a:t>
            </a:r>
          </a:p>
          <a:p>
            <a:endParaRPr lang="en-US" dirty="0" smtClean="0"/>
          </a:p>
          <a:p>
            <a:r>
              <a:rPr lang="en-US" dirty="0" smtClean="0"/>
              <a:t>One of these guys in the HZB RF group was </a:t>
            </a:r>
            <a:r>
              <a:rPr lang="en-US" dirty="0" err="1" smtClean="0"/>
              <a:t>Grzegorz</a:t>
            </a:r>
            <a:r>
              <a:rPr lang="en-US" dirty="0" smtClean="0"/>
              <a:t> </a:t>
            </a:r>
            <a:r>
              <a:rPr lang="en-US" dirty="0" err="1" smtClean="0"/>
              <a:t>Mielczareck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 started at BESSY in 2000 and now after 20 years he died, after being ill over the last years.</a:t>
            </a:r>
          </a:p>
          <a:p>
            <a:endParaRPr lang="en-US" dirty="0" smtClean="0"/>
          </a:p>
          <a:p>
            <a:pPr algn="ctr"/>
            <a:r>
              <a:rPr lang="en-US" dirty="0" smtClean="0"/>
              <a:t>He was a very good college. We are missing him.</a:t>
            </a:r>
            <a:endParaRPr lang="en-US" dirty="0"/>
          </a:p>
        </p:txBody>
      </p:sp>
      <p:pic>
        <p:nvPicPr>
          <p:cNvPr id="6" name="Picture 2" descr="C:\Users\Admin\AppData\Local\Microsoft\Windows\INetCache\IE\PYK6DOHY\Rose-PN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627">
            <a:off x="6939999" y="5124569"/>
            <a:ext cx="772483" cy="121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79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Wolfgang Anders          Status RF at HZB             24th ESLS-RF Meeting  4.-6.11.2020     online by KIT             </a:t>
            </a:r>
            <a:fld id="{84F31298-D214-4A6C-A950-B43905410615}" type="slidenum">
              <a:rPr lang="de-DE" smtClean="0"/>
              <a:pPr>
                <a:defRPr/>
              </a:pPr>
              <a:t>13</a:t>
            </a:fld>
            <a:endParaRPr lang="de-DE" smtClean="0"/>
          </a:p>
          <a:p>
            <a:pPr>
              <a:defRPr/>
            </a:pPr>
            <a:endParaRPr lang="de-DE" dirty="0"/>
          </a:p>
        </p:txBody>
      </p:sp>
      <p:pic>
        <p:nvPicPr>
          <p:cNvPr id="1026" name="Picture 2" descr="D:\Dropbox\privat\Bilder\Physik\Bonn_PI\84wd013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99277"/>
            <a:ext cx="4248472" cy="285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83568" y="836712"/>
            <a:ext cx="7632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89C"/>
                </a:solidFill>
              </a:rPr>
              <a:t>Smooth </a:t>
            </a:r>
            <a:r>
              <a:rPr lang="de-DE" dirty="0" err="1" smtClean="0">
                <a:solidFill>
                  <a:srgbClr val="00589C"/>
                </a:solidFill>
              </a:rPr>
              <a:t>operation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of</a:t>
            </a:r>
            <a:r>
              <a:rPr lang="de-DE" dirty="0" smtClean="0">
                <a:solidFill>
                  <a:srgbClr val="00589C"/>
                </a:solidFill>
              </a:rPr>
              <a:t> BESSY II RF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89C"/>
                </a:solidFill>
              </a:rPr>
              <a:t>Additional </a:t>
            </a:r>
            <a:r>
              <a:rPr lang="de-DE" dirty="0" err="1" smtClean="0">
                <a:solidFill>
                  <a:srgbClr val="00589C"/>
                </a:solidFill>
              </a:rPr>
              <a:t>cavities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and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transmitters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for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the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booster</a:t>
            </a:r>
            <a:r>
              <a:rPr lang="de-DE" dirty="0" smtClean="0">
                <a:solidFill>
                  <a:srgbClr val="00589C"/>
                </a:solidFill>
              </a:rPr>
              <a:t> on </a:t>
            </a:r>
            <a:r>
              <a:rPr lang="de-DE" dirty="0" err="1" smtClean="0">
                <a:solidFill>
                  <a:srgbClr val="00589C"/>
                </a:solidFill>
              </a:rPr>
              <a:t>installation</a:t>
            </a:r>
            <a:endParaRPr lang="de-DE" dirty="0" smtClean="0">
              <a:solidFill>
                <a:srgbClr val="00589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89C"/>
                </a:solidFill>
              </a:rPr>
              <a:t>MLS will </a:t>
            </a:r>
            <a:r>
              <a:rPr lang="de-DE" dirty="0" err="1" smtClean="0">
                <a:solidFill>
                  <a:srgbClr val="00589C"/>
                </a:solidFill>
              </a:rPr>
              <a:t>change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from</a:t>
            </a:r>
            <a:r>
              <a:rPr lang="de-DE" dirty="0" smtClean="0">
                <a:solidFill>
                  <a:srgbClr val="00589C"/>
                </a:solidFill>
              </a:rPr>
              <a:t> IOT </a:t>
            </a:r>
            <a:r>
              <a:rPr lang="de-DE" dirty="0" err="1" smtClean="0">
                <a:solidFill>
                  <a:srgbClr val="00589C"/>
                </a:solidFill>
              </a:rPr>
              <a:t>transmitter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to</a:t>
            </a:r>
            <a:r>
              <a:rPr lang="de-DE" dirty="0" smtClean="0">
                <a:solidFill>
                  <a:srgbClr val="00589C"/>
                </a:solidFill>
              </a:rPr>
              <a:t> SSA due </a:t>
            </a:r>
            <a:r>
              <a:rPr lang="de-DE" dirty="0" err="1" smtClean="0">
                <a:solidFill>
                  <a:srgbClr val="00589C"/>
                </a:solidFill>
              </a:rPr>
              <a:t>to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the</a:t>
            </a:r>
            <a:r>
              <a:rPr lang="de-DE" dirty="0" smtClean="0">
                <a:solidFill>
                  <a:srgbClr val="00589C"/>
                </a:solidFill>
              </a:rPr>
              <a:t> high </a:t>
            </a:r>
            <a:r>
              <a:rPr lang="de-DE" dirty="0" err="1" smtClean="0">
                <a:solidFill>
                  <a:srgbClr val="00589C"/>
                </a:solidFill>
              </a:rPr>
              <a:t>costs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of</a:t>
            </a:r>
            <a:r>
              <a:rPr lang="de-DE" dirty="0" smtClean="0">
                <a:solidFill>
                  <a:srgbClr val="00589C"/>
                </a:solidFill>
              </a:rPr>
              <a:t> spare </a:t>
            </a:r>
            <a:r>
              <a:rPr lang="de-DE" dirty="0" err="1" smtClean="0">
                <a:solidFill>
                  <a:srgbClr val="00589C"/>
                </a:solidFill>
              </a:rPr>
              <a:t>tubes</a:t>
            </a:r>
            <a:endParaRPr lang="de-DE" dirty="0" smtClean="0">
              <a:solidFill>
                <a:srgbClr val="00589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589C"/>
                </a:solidFill>
              </a:rPr>
              <a:t>bERLinPro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and</a:t>
            </a:r>
            <a:r>
              <a:rPr lang="de-DE" dirty="0" smtClean="0">
                <a:solidFill>
                  <a:srgbClr val="00589C"/>
                </a:solidFill>
              </a:rPr>
              <a:t> VSR will </a:t>
            </a:r>
            <a:r>
              <a:rPr lang="de-DE" dirty="0" err="1" smtClean="0">
                <a:solidFill>
                  <a:srgbClr val="00589C"/>
                </a:solidFill>
              </a:rPr>
              <a:t>be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continued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as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research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projects</a:t>
            </a:r>
            <a:endParaRPr lang="de-DE" dirty="0" smtClean="0">
              <a:solidFill>
                <a:srgbClr val="00589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>
              <a:solidFill>
                <a:srgbClr val="00589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589C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148064" y="2878429"/>
            <a:ext cx="36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589C"/>
                </a:solidFill>
              </a:rPr>
              <a:t>Due </a:t>
            </a:r>
            <a:r>
              <a:rPr lang="de-DE" dirty="0" err="1" smtClean="0">
                <a:solidFill>
                  <a:srgbClr val="00589C"/>
                </a:solidFill>
              </a:rPr>
              <a:t>to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the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fact</a:t>
            </a:r>
            <a:r>
              <a:rPr lang="de-DE" dirty="0" smtClean="0">
                <a:solidFill>
                  <a:srgbClr val="00589C"/>
                </a:solidFill>
              </a:rPr>
              <a:t> I will </a:t>
            </a:r>
            <a:r>
              <a:rPr lang="de-DE" dirty="0" err="1" smtClean="0">
                <a:solidFill>
                  <a:srgbClr val="00589C"/>
                </a:solidFill>
              </a:rPr>
              <a:t>retire</a:t>
            </a:r>
            <a:r>
              <a:rPr lang="de-DE" dirty="0" smtClean="0">
                <a:solidFill>
                  <a:srgbClr val="00589C"/>
                </a:solidFill>
              </a:rPr>
              <a:t> in </a:t>
            </a:r>
            <a:r>
              <a:rPr lang="de-DE" dirty="0" err="1" smtClean="0">
                <a:solidFill>
                  <a:srgbClr val="00589C"/>
                </a:solidFill>
              </a:rPr>
              <a:t>summer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next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year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>
                <a:solidFill>
                  <a:srgbClr val="00589C"/>
                </a:solidFill>
              </a:rPr>
              <a:t>(Hannes Stein will </a:t>
            </a:r>
            <a:r>
              <a:rPr lang="de-DE" dirty="0" err="1">
                <a:solidFill>
                  <a:srgbClr val="00589C"/>
                </a:solidFill>
              </a:rPr>
              <a:t>continue</a:t>
            </a:r>
            <a:r>
              <a:rPr lang="de-DE" dirty="0">
                <a:solidFill>
                  <a:srgbClr val="00589C"/>
                </a:solidFill>
              </a:rPr>
              <a:t>) </a:t>
            </a:r>
            <a:r>
              <a:rPr lang="de-DE" dirty="0" smtClean="0">
                <a:solidFill>
                  <a:srgbClr val="00589C"/>
                </a:solidFill>
              </a:rPr>
              <a:t>, </a:t>
            </a:r>
            <a:r>
              <a:rPr lang="de-DE" dirty="0" err="1" smtClean="0">
                <a:solidFill>
                  <a:srgbClr val="00589C"/>
                </a:solidFill>
              </a:rPr>
              <a:t>this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is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my</a:t>
            </a:r>
            <a:r>
              <a:rPr lang="de-DE" dirty="0" smtClean="0">
                <a:solidFill>
                  <a:srgbClr val="00589C"/>
                </a:solidFill>
              </a:rPr>
              <a:t> last ESRS-RF </a:t>
            </a:r>
            <a:r>
              <a:rPr lang="de-DE" dirty="0" err="1" smtClean="0">
                <a:solidFill>
                  <a:srgbClr val="00589C"/>
                </a:solidFill>
              </a:rPr>
              <a:t>workshop</a:t>
            </a:r>
            <a:endParaRPr lang="de-DE" dirty="0" smtClean="0">
              <a:solidFill>
                <a:srgbClr val="00589C"/>
              </a:solidFill>
            </a:endParaRPr>
          </a:p>
          <a:p>
            <a:endParaRPr lang="de-DE" dirty="0">
              <a:solidFill>
                <a:srgbClr val="00589C"/>
              </a:solidFill>
            </a:endParaRPr>
          </a:p>
          <a:p>
            <a:r>
              <a:rPr lang="de-DE" dirty="0" err="1" smtClean="0">
                <a:solidFill>
                  <a:srgbClr val="00B050"/>
                </a:solidFill>
              </a:rPr>
              <a:t>Thank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you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for</a:t>
            </a:r>
            <a:r>
              <a:rPr lang="de-DE" dirty="0" smtClean="0">
                <a:solidFill>
                  <a:srgbClr val="00B050"/>
                </a:solidFill>
              </a:rPr>
              <a:t> all </a:t>
            </a:r>
            <a:r>
              <a:rPr lang="de-DE" dirty="0" err="1" smtClean="0">
                <a:solidFill>
                  <a:srgbClr val="00B050"/>
                </a:solidFill>
              </a:rPr>
              <a:t>the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cooperations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and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help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over</a:t>
            </a:r>
            <a:r>
              <a:rPr lang="de-DE" dirty="0" smtClean="0">
                <a:solidFill>
                  <a:srgbClr val="00B050"/>
                </a:solidFill>
              </a:rPr>
              <a:t> all </a:t>
            </a:r>
            <a:r>
              <a:rPr lang="de-DE" dirty="0" err="1" smtClean="0">
                <a:solidFill>
                  <a:srgbClr val="00B050"/>
                </a:solidFill>
              </a:rPr>
              <a:t>the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years</a:t>
            </a:r>
            <a:r>
              <a:rPr lang="de-DE" dirty="0" smtClean="0">
                <a:solidFill>
                  <a:srgbClr val="00B050"/>
                </a:solidFill>
              </a:rPr>
              <a:t>. </a:t>
            </a:r>
            <a:r>
              <a:rPr lang="de-DE" dirty="0" err="1" smtClean="0">
                <a:solidFill>
                  <a:srgbClr val="00B050"/>
                </a:solidFill>
              </a:rPr>
              <a:t>It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is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my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favorite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workshop</a:t>
            </a:r>
            <a:r>
              <a:rPr lang="de-DE" dirty="0" smtClean="0">
                <a:solidFill>
                  <a:srgbClr val="00B050"/>
                </a:solidFill>
              </a:rPr>
              <a:t> I </a:t>
            </a:r>
            <a:r>
              <a:rPr lang="de-DE" dirty="0" err="1" smtClean="0">
                <a:solidFill>
                  <a:srgbClr val="00B050"/>
                </a:solidFill>
              </a:rPr>
              <a:t>joined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over</a:t>
            </a:r>
            <a:r>
              <a:rPr lang="de-DE" dirty="0" smtClean="0">
                <a:solidFill>
                  <a:srgbClr val="00B050"/>
                </a:solidFill>
              </a:rPr>
              <a:t> all </a:t>
            </a:r>
            <a:r>
              <a:rPr lang="de-DE" dirty="0" err="1" smtClean="0">
                <a:solidFill>
                  <a:srgbClr val="00B050"/>
                </a:solidFill>
              </a:rPr>
              <a:t>the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years</a:t>
            </a:r>
            <a:r>
              <a:rPr lang="de-DE" dirty="0" smtClean="0">
                <a:solidFill>
                  <a:srgbClr val="00B050"/>
                </a:solidFill>
              </a:rPr>
              <a:t>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91580" y="5805264"/>
            <a:ext cx="40324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00589C"/>
                </a:solidFill>
              </a:rPr>
              <a:t>1984</a:t>
            </a:r>
            <a:r>
              <a:rPr lang="de-DE" sz="1600" b="1" dirty="0" smtClean="0">
                <a:solidFill>
                  <a:srgbClr val="00589C"/>
                </a:solidFill>
              </a:rPr>
              <a:t> at </a:t>
            </a:r>
            <a:r>
              <a:rPr lang="de-DE" sz="1600" b="1" dirty="0" err="1" smtClean="0">
                <a:solidFill>
                  <a:srgbClr val="00589C"/>
                </a:solidFill>
              </a:rPr>
              <a:t>the</a:t>
            </a:r>
            <a:r>
              <a:rPr lang="de-DE" sz="1600" b="1" dirty="0" smtClean="0">
                <a:solidFill>
                  <a:srgbClr val="00589C"/>
                </a:solidFill>
              </a:rPr>
              <a:t> </a:t>
            </a:r>
            <a:r>
              <a:rPr lang="de-DE" sz="1600" b="1" dirty="0" err="1" smtClean="0">
                <a:solidFill>
                  <a:srgbClr val="00589C"/>
                </a:solidFill>
              </a:rPr>
              <a:t>diploma</a:t>
            </a:r>
            <a:r>
              <a:rPr lang="de-DE" sz="1600" b="1" dirty="0" smtClean="0">
                <a:solidFill>
                  <a:srgbClr val="00589C"/>
                </a:solidFill>
              </a:rPr>
              <a:t> </a:t>
            </a:r>
            <a:r>
              <a:rPr lang="de-DE" sz="1600" b="1" dirty="0" err="1" smtClean="0">
                <a:solidFill>
                  <a:srgbClr val="00589C"/>
                </a:solidFill>
              </a:rPr>
              <a:t>work</a:t>
            </a:r>
            <a:r>
              <a:rPr lang="de-DE" sz="1600" b="1" dirty="0" smtClean="0">
                <a:solidFill>
                  <a:srgbClr val="00589C"/>
                </a:solidFill>
              </a:rPr>
              <a:t> in </a:t>
            </a:r>
            <a:r>
              <a:rPr lang="de-DE" sz="1600" b="1" dirty="0" err="1" smtClean="0">
                <a:solidFill>
                  <a:srgbClr val="00589C"/>
                </a:solidFill>
              </a:rPr>
              <a:t>the</a:t>
            </a:r>
            <a:r>
              <a:rPr lang="de-DE" sz="1600" b="1" dirty="0" smtClean="0">
                <a:solidFill>
                  <a:srgbClr val="00589C"/>
                </a:solidFill>
              </a:rPr>
              <a:t> ELSA RF </a:t>
            </a:r>
            <a:r>
              <a:rPr lang="de-DE" sz="1600" b="1" dirty="0" err="1" smtClean="0">
                <a:solidFill>
                  <a:srgbClr val="00589C"/>
                </a:solidFill>
              </a:rPr>
              <a:t>group</a:t>
            </a:r>
            <a:r>
              <a:rPr lang="de-DE" sz="1600" b="1" dirty="0" smtClean="0">
                <a:solidFill>
                  <a:srgbClr val="00589C"/>
                </a:solidFill>
              </a:rPr>
              <a:t> in Bonn </a:t>
            </a:r>
            <a:endParaRPr lang="en-US" sz="1600" b="1" dirty="0">
              <a:solidFill>
                <a:srgbClr val="00589C"/>
              </a:solidFill>
            </a:endParaRPr>
          </a:p>
        </p:txBody>
      </p:sp>
      <p:pic>
        <p:nvPicPr>
          <p:cNvPr id="3074" name="Picture 2" descr="D:\Dropbox\privat\Bilder\2016_W\2016_05_Fuerte\2016w0953_Fuerteventur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21412" r="13041" b="13303"/>
          <a:stretch/>
        </p:blipFill>
        <p:spPr bwMode="auto">
          <a:xfrm>
            <a:off x="6876256" y="5502673"/>
            <a:ext cx="1361339" cy="90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56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Wolfgang Anders          Status RF at HZB             24th ESLS-RF Meeting  4.-6.11.2020     online by KIT             </a:t>
            </a:r>
            <a:fld id="{84F31298-D214-4A6C-A950-B43905410615}" type="slidenum">
              <a:rPr lang="de-DE" smtClean="0"/>
              <a:pPr>
                <a:defRPr/>
              </a:pPr>
              <a:t>2</a:t>
            </a:fld>
            <a:endParaRPr lang="de-DE" smtClean="0"/>
          </a:p>
          <a:p>
            <a:pPr>
              <a:defRPr/>
            </a:pP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99592" y="980728"/>
            <a:ext cx="69847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89C"/>
                </a:solidFill>
              </a:rPr>
              <a:t>RF </a:t>
            </a:r>
            <a:r>
              <a:rPr lang="de-DE" dirty="0" err="1" smtClean="0">
                <a:solidFill>
                  <a:srgbClr val="00589C"/>
                </a:solidFill>
              </a:rPr>
              <a:t>operation</a:t>
            </a:r>
            <a:r>
              <a:rPr lang="de-DE" dirty="0" smtClean="0">
                <a:solidFill>
                  <a:srgbClr val="00589C"/>
                </a:solidFill>
              </a:rPr>
              <a:t> BESSY II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89C"/>
                </a:solidFill>
              </a:rPr>
              <a:t>Additional Booster </a:t>
            </a:r>
            <a:r>
              <a:rPr lang="de-DE" dirty="0" err="1" smtClean="0">
                <a:solidFill>
                  <a:srgbClr val="00589C"/>
                </a:solidFill>
              </a:rPr>
              <a:t>transmitters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and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cavities</a:t>
            </a:r>
            <a:endParaRPr lang="de-DE" dirty="0" smtClean="0">
              <a:solidFill>
                <a:srgbClr val="00589C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89C"/>
                </a:solidFill>
              </a:rPr>
              <a:t>Test </a:t>
            </a:r>
            <a:r>
              <a:rPr lang="de-DE" dirty="0" err="1" smtClean="0">
                <a:solidFill>
                  <a:srgbClr val="00589C"/>
                </a:solidFill>
              </a:rPr>
              <a:t>of</a:t>
            </a:r>
            <a:r>
              <a:rPr lang="de-DE" dirty="0" smtClean="0">
                <a:solidFill>
                  <a:srgbClr val="00589C"/>
                </a:solidFill>
              </a:rPr>
              <a:t> 3rd </a:t>
            </a:r>
            <a:r>
              <a:rPr lang="de-DE" dirty="0" err="1" smtClean="0">
                <a:solidFill>
                  <a:srgbClr val="00589C"/>
                </a:solidFill>
              </a:rPr>
              <a:t>harmonic</a:t>
            </a:r>
            <a:r>
              <a:rPr lang="de-DE" dirty="0" smtClean="0">
                <a:solidFill>
                  <a:srgbClr val="00589C"/>
                </a:solidFill>
              </a:rPr>
              <a:t> ALBA HOM </a:t>
            </a:r>
            <a:r>
              <a:rPr lang="de-DE" dirty="0" err="1" smtClean="0">
                <a:solidFill>
                  <a:srgbClr val="00589C"/>
                </a:solidFill>
              </a:rPr>
              <a:t>cavity</a:t>
            </a:r>
            <a:endParaRPr lang="de-DE" dirty="0" smtClean="0">
              <a:solidFill>
                <a:srgbClr val="00589C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89C"/>
                </a:solidFill>
              </a:rPr>
              <a:t>Digital </a:t>
            </a:r>
            <a:r>
              <a:rPr lang="de-DE" dirty="0">
                <a:solidFill>
                  <a:srgbClr val="00589C"/>
                </a:solidFill>
              </a:rPr>
              <a:t>LLRF </a:t>
            </a:r>
            <a:r>
              <a:rPr lang="de-DE" dirty="0" err="1" smtClean="0">
                <a:solidFill>
                  <a:srgbClr val="00589C"/>
                </a:solidFill>
              </a:rPr>
              <a:t>plans</a:t>
            </a:r>
            <a:endParaRPr lang="de-DE" dirty="0" smtClean="0">
              <a:solidFill>
                <a:srgbClr val="00589C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 smtClean="0">
              <a:solidFill>
                <a:srgbClr val="00589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89C"/>
                </a:solidFill>
              </a:rPr>
              <a:t>RF </a:t>
            </a:r>
            <a:r>
              <a:rPr lang="de-DE" dirty="0" err="1" smtClean="0">
                <a:solidFill>
                  <a:srgbClr val="00589C"/>
                </a:solidFill>
              </a:rPr>
              <a:t>operation</a:t>
            </a:r>
            <a:r>
              <a:rPr lang="de-DE" dirty="0" smtClean="0">
                <a:solidFill>
                  <a:srgbClr val="00589C"/>
                </a:solidFill>
              </a:rPr>
              <a:t> MLS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89C"/>
                </a:solidFill>
              </a:rPr>
              <a:t>MLS </a:t>
            </a:r>
            <a:r>
              <a:rPr lang="de-DE" dirty="0" err="1" smtClean="0">
                <a:solidFill>
                  <a:srgbClr val="00589C"/>
                </a:solidFill>
              </a:rPr>
              <a:t>goes</a:t>
            </a:r>
            <a:r>
              <a:rPr lang="de-DE" dirty="0" smtClean="0">
                <a:solidFill>
                  <a:srgbClr val="00589C"/>
                </a:solidFill>
              </a:rPr>
              <a:t> SSA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 smtClean="0">
              <a:solidFill>
                <a:srgbClr val="00589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89C"/>
                </a:solidFill>
              </a:rPr>
              <a:t>Status </a:t>
            </a:r>
            <a:r>
              <a:rPr lang="de-DE" dirty="0" err="1" smtClean="0">
                <a:solidFill>
                  <a:srgbClr val="00589C"/>
                </a:solidFill>
              </a:rPr>
              <a:t>of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bERLinPro</a:t>
            </a:r>
            <a:endParaRPr lang="de-DE" dirty="0" smtClean="0">
              <a:solidFill>
                <a:srgbClr val="00589C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89C"/>
                </a:solidFill>
              </a:rPr>
              <a:t>Status </a:t>
            </a:r>
            <a:r>
              <a:rPr lang="de-DE" dirty="0" err="1" smtClean="0">
                <a:solidFill>
                  <a:srgbClr val="00589C"/>
                </a:solidFill>
              </a:rPr>
              <a:t>of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transmitters</a:t>
            </a:r>
            <a:r>
              <a:rPr lang="de-DE" dirty="0" smtClean="0">
                <a:solidFill>
                  <a:srgbClr val="00589C"/>
                </a:solidFill>
              </a:rPr>
              <a:t> at </a:t>
            </a:r>
            <a:r>
              <a:rPr lang="de-DE" dirty="0" err="1" smtClean="0">
                <a:solidFill>
                  <a:srgbClr val="00589C"/>
                </a:solidFill>
              </a:rPr>
              <a:t>bERLinPro</a:t>
            </a:r>
            <a:endParaRPr lang="de-DE" dirty="0" smtClean="0">
              <a:solidFill>
                <a:srgbClr val="00589C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89C"/>
                </a:solidFill>
              </a:rPr>
              <a:t>New </a:t>
            </a:r>
            <a:r>
              <a:rPr lang="de-DE" dirty="0" err="1" smtClean="0">
                <a:solidFill>
                  <a:srgbClr val="00589C"/>
                </a:solidFill>
              </a:rPr>
              <a:t>project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structure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bERlinPro</a:t>
            </a:r>
            <a:endParaRPr lang="de-DE" dirty="0" smtClean="0">
              <a:solidFill>
                <a:srgbClr val="00589C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 smtClean="0">
              <a:solidFill>
                <a:srgbClr val="00589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89C"/>
                </a:solidFill>
              </a:rPr>
              <a:t>BESSY VSR </a:t>
            </a:r>
            <a:r>
              <a:rPr lang="de-DE" dirty="0" err="1" smtClean="0">
                <a:solidFill>
                  <a:srgbClr val="00589C"/>
                </a:solidFill>
              </a:rPr>
              <a:t>goes</a:t>
            </a:r>
            <a:r>
              <a:rPr lang="de-DE" dirty="0" smtClean="0">
                <a:solidFill>
                  <a:srgbClr val="00589C"/>
                </a:solidFill>
              </a:rPr>
              <a:t> VSR DEMO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>
              <a:solidFill>
                <a:srgbClr val="00589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589C"/>
                </a:solidFill>
              </a:rPr>
              <a:t>Farewell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to</a:t>
            </a:r>
            <a:r>
              <a:rPr lang="de-DE" dirty="0" smtClean="0">
                <a:solidFill>
                  <a:srgbClr val="00589C"/>
                </a:solidFill>
              </a:rPr>
              <a:t> Grzegorz</a:t>
            </a:r>
            <a:endParaRPr lang="de-DE" dirty="0">
              <a:solidFill>
                <a:srgbClr val="0058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55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RF </a:t>
            </a:r>
            <a:r>
              <a:rPr lang="de-DE" dirty="0" err="1" smtClean="0"/>
              <a:t>operation</a:t>
            </a:r>
            <a:r>
              <a:rPr lang="de-DE" dirty="0" smtClean="0"/>
              <a:t> BESSY II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Wolfgang Anders          Status RF at HZB             24th ESLS-RF Meeting  4.-6.11.2020     online by KIT             </a:t>
            </a:r>
            <a:fld id="{84F31298-D214-4A6C-A950-B43905410615}" type="slidenum">
              <a:rPr lang="de-DE" smtClean="0"/>
              <a:pPr>
                <a:defRPr/>
              </a:pPr>
              <a:t>3</a:t>
            </a:fld>
            <a:endParaRPr lang="de-DE" smtClean="0"/>
          </a:p>
          <a:p>
            <a:pPr>
              <a:defRPr/>
            </a:pP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96227" y="5013176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589C"/>
                </a:solidFill>
              </a:rPr>
              <a:t>Reliable operation of the 500 MHz 80 kW 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589C"/>
                </a:solidFill>
              </a:rPr>
              <a:t>Picture show the module statistic </a:t>
            </a:r>
            <a:r>
              <a:rPr lang="en-US" sz="1600" dirty="0" smtClean="0">
                <a:solidFill>
                  <a:srgbClr val="00589C"/>
                </a:solidFill>
              </a:rPr>
              <a:t>2014-2020: </a:t>
            </a:r>
            <a:r>
              <a:rPr lang="en-US" sz="1600" dirty="0">
                <a:solidFill>
                  <a:srgbClr val="00B050"/>
                </a:solidFill>
              </a:rPr>
              <a:t>green no fail</a:t>
            </a:r>
            <a:r>
              <a:rPr lang="en-US" sz="1600" dirty="0">
                <a:solidFill>
                  <a:srgbClr val="00589C"/>
                </a:solidFill>
              </a:rPr>
              <a:t>, blue 1x, </a:t>
            </a:r>
            <a:r>
              <a:rPr lang="en-US" sz="1600" dirty="0">
                <a:solidFill>
                  <a:srgbClr val="FFC000"/>
                </a:solidFill>
              </a:rPr>
              <a:t>orange 2x</a:t>
            </a:r>
            <a:r>
              <a:rPr lang="en-US" sz="1600" dirty="0">
                <a:solidFill>
                  <a:srgbClr val="00589C"/>
                </a:solidFill>
              </a:rPr>
              <a:t>, </a:t>
            </a:r>
            <a:r>
              <a:rPr lang="en-US" sz="1600" dirty="0">
                <a:solidFill>
                  <a:srgbClr val="FF0000"/>
                </a:solidFill>
              </a:rPr>
              <a:t>red 3x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589C"/>
                </a:solidFill>
              </a:rPr>
              <a:t>Last 12 month </a:t>
            </a:r>
            <a:r>
              <a:rPr lang="en-US" sz="1600" b="1" dirty="0" smtClean="0">
                <a:solidFill>
                  <a:srgbClr val="00589C"/>
                </a:solidFill>
              </a:rPr>
              <a:t>19 </a:t>
            </a:r>
            <a:r>
              <a:rPr lang="en-US" sz="1600" b="1" dirty="0">
                <a:solidFill>
                  <a:srgbClr val="00589C"/>
                </a:solidFill>
              </a:rPr>
              <a:t>out of 630 modules fail </a:t>
            </a:r>
            <a:r>
              <a:rPr lang="en-US" sz="1600" b="1" dirty="0" smtClean="0">
                <a:solidFill>
                  <a:srgbClr val="00589C"/>
                </a:solidFill>
              </a:rPr>
              <a:t>(~3</a:t>
            </a:r>
            <a:r>
              <a:rPr lang="en-US" sz="1600" b="1" dirty="0">
                <a:solidFill>
                  <a:srgbClr val="00589C"/>
                </a:solidFill>
              </a:rPr>
              <a:t>%)</a:t>
            </a:r>
            <a:r>
              <a:rPr lang="en-US" sz="1600" dirty="0">
                <a:solidFill>
                  <a:srgbClr val="00589C"/>
                </a:solidFill>
              </a:rPr>
              <a:t> and have been </a:t>
            </a:r>
            <a:r>
              <a:rPr lang="en-US" sz="1600" dirty="0" smtClean="0">
                <a:solidFill>
                  <a:srgbClr val="00589C"/>
                </a:solidFill>
              </a:rPr>
              <a:t>repaired </a:t>
            </a:r>
            <a:r>
              <a:rPr lang="en-US" sz="1200" b="1" dirty="0" smtClean="0">
                <a:solidFill>
                  <a:srgbClr val="00589C"/>
                </a:solidFill>
              </a:rPr>
              <a:t>(2018 18 modules)</a:t>
            </a:r>
            <a:endParaRPr lang="en-US" sz="1200" b="1" dirty="0">
              <a:solidFill>
                <a:srgbClr val="00589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589C"/>
                </a:solidFill>
              </a:rPr>
              <a:t>Losses mostly Monday at switch on to full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589C"/>
                </a:solidFill>
              </a:rPr>
              <a:t>No losses in continually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589C"/>
                </a:solidFill>
              </a:rPr>
              <a:t>After introducing a power ramp ~sec </a:t>
            </a:r>
            <a:r>
              <a:rPr lang="en-US" sz="1600" dirty="0">
                <a:solidFill>
                  <a:srgbClr val="00589C"/>
                </a:solidFill>
                <a:sym typeface="Wingdings" panose="05000000000000000000" pitchFamily="2" charset="2"/>
              </a:rPr>
              <a:t></a:t>
            </a:r>
            <a:r>
              <a:rPr lang="en-US" sz="1600" dirty="0">
                <a:solidFill>
                  <a:srgbClr val="00589C"/>
                </a:solidFill>
              </a:rPr>
              <a:t> fails reduces 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325061" y="620689"/>
            <a:ext cx="8567419" cy="4320479"/>
            <a:chOff x="2109430" y="4219324"/>
            <a:chExt cx="12895384" cy="9981548"/>
          </a:xfrm>
        </p:grpSpPr>
        <p:pic>
          <p:nvPicPr>
            <p:cNvPr id="4098" name="Picture 2" descr="D:\Dropbox\HZB Daten\Workshops\ESLS-RF-Meetings\ESLS-RF2020_KARA\2020.10.29 - Zusammenfassung_Ausfaelle_HF-Module_Seite_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" t="8764" r="11102" b="78079"/>
            <a:stretch/>
          </p:blipFill>
          <p:spPr bwMode="auto">
            <a:xfrm>
              <a:off x="2109430" y="4219324"/>
              <a:ext cx="12895384" cy="1406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D:\Dropbox\HZB Daten\Workshops\ESLS-RF-Meetings\ESLS-RF2020_KARA\2020.10.29 - Zusammenfassung_Ausfaelle_HF-Module_Seite_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7" t="9072" r="11381" b="71316"/>
            <a:stretch/>
          </p:blipFill>
          <p:spPr bwMode="auto">
            <a:xfrm>
              <a:off x="2195736" y="5627156"/>
              <a:ext cx="12754304" cy="2096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D:\Dropbox\HZB Daten\Workshops\ESLS-RF-Meetings\ESLS-RF2020_KARA\2020.10.29 - Zusammenfassung_Ausfaelle_HF-Module_Seite_3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6" t="9281" r="11499" b="71845"/>
            <a:stretch/>
          </p:blipFill>
          <p:spPr bwMode="auto">
            <a:xfrm>
              <a:off x="2195736" y="7747620"/>
              <a:ext cx="12722772" cy="2017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 descr="D:\Dropbox\HZB Daten\Workshops\ESLS-RF-Meetings\ESLS-RF2020_KARA\2020.10.29 - Zusammenfassung_Ausfaelle_HF-Module_Seite_4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5" t="9300" r="11439" b="71531"/>
            <a:stretch/>
          </p:blipFill>
          <p:spPr bwMode="auto">
            <a:xfrm>
              <a:off x="2195736" y="9749840"/>
              <a:ext cx="12722772" cy="2049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D:\Dropbox\HZB Daten\Workshops\ESLS-RF-Meetings\ESLS-RF2020_KARA\2020.10.29 - Zusammenfassung_Ausfaelle_HF-Module_Seite_5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2" t="9301" r="11759" b="67402"/>
            <a:stretch/>
          </p:blipFill>
          <p:spPr bwMode="auto">
            <a:xfrm>
              <a:off x="2195736" y="11709920"/>
              <a:ext cx="12659711" cy="2490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668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301608" cy="439738"/>
          </a:xfrm>
        </p:spPr>
        <p:txBody>
          <a:bodyPr/>
          <a:lstStyle/>
          <a:p>
            <a:r>
              <a:rPr lang="de-DE" dirty="0" smtClean="0"/>
              <a:t>Additional SSA </a:t>
            </a:r>
            <a:r>
              <a:rPr lang="de-DE" dirty="0" err="1" smtClean="0"/>
              <a:t>transmitters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BESSY II </a:t>
            </a:r>
            <a:r>
              <a:rPr lang="de-DE" dirty="0" err="1" smtClean="0"/>
              <a:t>booster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Wolfgang Anders          Status RF at HZB             24th ESLS-RF Meeting  4.-6.11.2020     online by KIT             </a:t>
            </a:r>
            <a:fld id="{84F31298-D214-4A6C-A950-B43905410615}" type="slidenum">
              <a:rPr lang="de-DE" smtClean="0"/>
              <a:pPr>
                <a:defRPr/>
              </a:pPr>
              <a:t>4</a:t>
            </a:fld>
            <a:endParaRPr lang="de-DE" smtClean="0"/>
          </a:p>
          <a:p>
            <a:pPr>
              <a:defRPr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96206"/>
            <a:ext cx="3013766" cy="200917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95536" y="908720"/>
            <a:ext cx="8064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589C"/>
                </a:solidFill>
              </a:rPr>
              <a:t>To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achieve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shorter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bunches</a:t>
            </a:r>
            <a:r>
              <a:rPr lang="de-DE" dirty="0" smtClean="0">
                <a:solidFill>
                  <a:srgbClr val="00589C"/>
                </a:solidFill>
              </a:rPr>
              <a:t> in </a:t>
            </a:r>
            <a:r>
              <a:rPr lang="de-DE" dirty="0" err="1" smtClean="0">
                <a:solidFill>
                  <a:srgbClr val="00589C"/>
                </a:solidFill>
              </a:rPr>
              <a:t>the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booster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it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is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planned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to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install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two</a:t>
            </a:r>
            <a:r>
              <a:rPr lang="de-DE" dirty="0" smtClean="0">
                <a:solidFill>
                  <a:srgbClr val="00589C"/>
                </a:solidFill>
              </a:rPr>
              <a:t> additional 5-cell PETRA </a:t>
            </a:r>
            <a:r>
              <a:rPr lang="de-DE" dirty="0" err="1" smtClean="0">
                <a:solidFill>
                  <a:srgbClr val="00589C"/>
                </a:solidFill>
              </a:rPr>
              <a:t>cavities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each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powered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by</a:t>
            </a:r>
            <a:r>
              <a:rPr lang="de-DE" dirty="0" smtClean="0">
                <a:solidFill>
                  <a:srgbClr val="00589C"/>
                </a:solidFill>
              </a:rPr>
              <a:t> a 80 kW SSA.</a:t>
            </a:r>
          </a:p>
          <a:p>
            <a:endParaRPr lang="de-DE" dirty="0">
              <a:solidFill>
                <a:srgbClr val="00589C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589C"/>
                </a:solidFill>
              </a:rPr>
              <a:t>One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cavity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is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installed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589C"/>
                </a:solidFill>
              </a:rPr>
              <a:t>Two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transmitters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are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delivered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589C"/>
                </a:solidFill>
              </a:rPr>
              <a:t>piping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is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ongoing</a:t>
            </a:r>
            <a:endParaRPr lang="de-DE" dirty="0" smtClean="0">
              <a:solidFill>
                <a:srgbClr val="00589C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89C"/>
                </a:solidFill>
              </a:rPr>
              <a:t>First </a:t>
            </a:r>
            <a:r>
              <a:rPr lang="de-DE" dirty="0" err="1" smtClean="0">
                <a:solidFill>
                  <a:srgbClr val="00589C"/>
                </a:solidFill>
              </a:rPr>
              <a:t>transmitter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should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be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switched</a:t>
            </a:r>
            <a:r>
              <a:rPr lang="de-DE" dirty="0" smtClean="0">
                <a:solidFill>
                  <a:srgbClr val="00589C"/>
                </a:solidFill>
              </a:rPr>
              <a:t> on </a:t>
            </a:r>
            <a:r>
              <a:rPr lang="de-DE" dirty="0" err="1" smtClean="0">
                <a:solidFill>
                  <a:srgbClr val="00589C"/>
                </a:solidFill>
              </a:rPr>
              <a:t>this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year</a:t>
            </a:r>
            <a:endParaRPr lang="de-DE" dirty="0" smtClean="0">
              <a:solidFill>
                <a:srgbClr val="00589C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589C"/>
                </a:solidFill>
              </a:rPr>
              <a:t>Controlsystem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connection</a:t>
            </a:r>
            <a:r>
              <a:rPr lang="de-DE" dirty="0" smtClean="0">
                <a:solidFill>
                  <a:srgbClr val="00589C"/>
                </a:solidFill>
              </a:rPr>
              <a:t>, </a:t>
            </a:r>
            <a:r>
              <a:rPr lang="de-DE" dirty="0" err="1" smtClean="0">
                <a:solidFill>
                  <a:srgbClr val="00589C"/>
                </a:solidFill>
              </a:rPr>
              <a:t>interlocks</a:t>
            </a:r>
            <a:r>
              <a:rPr lang="de-DE" dirty="0" smtClean="0">
                <a:solidFill>
                  <a:srgbClr val="00589C"/>
                </a:solidFill>
              </a:rPr>
              <a:t>, LLRF </a:t>
            </a:r>
            <a:r>
              <a:rPr lang="de-DE" dirty="0" err="1" smtClean="0">
                <a:solidFill>
                  <a:srgbClr val="00589C"/>
                </a:solidFill>
              </a:rPr>
              <a:t>beginning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next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year</a:t>
            </a:r>
            <a:endParaRPr lang="de-DE" dirty="0" smtClean="0">
              <a:solidFill>
                <a:srgbClr val="00589C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589C"/>
                </a:solidFill>
              </a:rPr>
              <a:t>Commissioning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of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the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transmitter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using</a:t>
            </a:r>
            <a:r>
              <a:rPr lang="de-DE" dirty="0" smtClean="0">
                <a:solidFill>
                  <a:srgbClr val="00589C"/>
                </a:solidFill>
              </a:rPr>
              <a:t> HOM </a:t>
            </a:r>
            <a:r>
              <a:rPr lang="de-DE" dirty="0" err="1" smtClean="0">
                <a:solidFill>
                  <a:srgbClr val="00589C"/>
                </a:solidFill>
              </a:rPr>
              <a:t>cavity</a:t>
            </a:r>
            <a:r>
              <a:rPr lang="de-DE" dirty="0" smtClean="0">
                <a:solidFill>
                  <a:srgbClr val="00589C"/>
                </a:solidFill>
              </a:rPr>
              <a:t> in </a:t>
            </a:r>
            <a:r>
              <a:rPr lang="de-DE" dirty="0" err="1" smtClean="0">
                <a:solidFill>
                  <a:srgbClr val="00589C"/>
                </a:solidFill>
              </a:rPr>
              <a:t>the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conditioning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cage</a:t>
            </a:r>
            <a:endParaRPr lang="de-DE" dirty="0" smtClean="0">
              <a:solidFill>
                <a:srgbClr val="00589C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89C"/>
                </a:solidFill>
              </a:rPr>
              <a:t>Operation </a:t>
            </a:r>
            <a:r>
              <a:rPr lang="de-DE" dirty="0" err="1" smtClean="0">
                <a:solidFill>
                  <a:srgbClr val="00589C"/>
                </a:solidFill>
              </a:rPr>
              <a:t>with</a:t>
            </a:r>
            <a:r>
              <a:rPr lang="de-DE" dirty="0" smtClean="0">
                <a:solidFill>
                  <a:srgbClr val="00589C"/>
                </a:solidFill>
              </a:rPr>
              <a:t> beam </a:t>
            </a:r>
            <a:r>
              <a:rPr lang="de-DE" dirty="0" err="1" smtClean="0">
                <a:solidFill>
                  <a:srgbClr val="00589C"/>
                </a:solidFill>
              </a:rPr>
              <a:t>summer</a:t>
            </a:r>
            <a:r>
              <a:rPr lang="de-DE" dirty="0" smtClean="0">
                <a:solidFill>
                  <a:srgbClr val="00589C"/>
                </a:solidFill>
              </a:rPr>
              <a:t> 2021</a:t>
            </a:r>
            <a:endParaRPr lang="de-DE" dirty="0">
              <a:solidFill>
                <a:srgbClr val="00589C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187624" y="6119776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0589C"/>
                </a:solidFill>
              </a:rPr>
              <a:t>PETRA </a:t>
            </a:r>
            <a:r>
              <a:rPr lang="de-DE" sz="1600" dirty="0" err="1" smtClean="0">
                <a:solidFill>
                  <a:srgbClr val="00589C"/>
                </a:solidFill>
              </a:rPr>
              <a:t>cavity</a:t>
            </a:r>
            <a:r>
              <a:rPr lang="de-DE" sz="1600" dirty="0" smtClean="0">
                <a:solidFill>
                  <a:srgbClr val="00589C"/>
                </a:solidFill>
              </a:rPr>
              <a:t> in </a:t>
            </a:r>
            <a:r>
              <a:rPr lang="de-DE" sz="1600" dirty="0" err="1" smtClean="0">
                <a:solidFill>
                  <a:srgbClr val="00589C"/>
                </a:solidFill>
              </a:rPr>
              <a:t>the</a:t>
            </a:r>
            <a:r>
              <a:rPr lang="de-DE" sz="1600" dirty="0" smtClean="0">
                <a:solidFill>
                  <a:srgbClr val="00589C"/>
                </a:solidFill>
              </a:rPr>
              <a:t> </a:t>
            </a:r>
            <a:r>
              <a:rPr lang="de-DE" sz="1600" dirty="0" err="1" smtClean="0">
                <a:solidFill>
                  <a:srgbClr val="00589C"/>
                </a:solidFill>
              </a:rPr>
              <a:t>booster</a:t>
            </a:r>
            <a:endParaRPr lang="en-US" sz="1600" dirty="0">
              <a:solidFill>
                <a:srgbClr val="00589C"/>
              </a:solidFill>
            </a:endParaRPr>
          </a:p>
        </p:txBody>
      </p:sp>
      <p:pic>
        <p:nvPicPr>
          <p:cNvPr id="2050" name="Picture 2" descr="D:\Dropbox\HZB Daten\Bilder_BESSY\Bessy2\500MHz-Sender\neue Booster SSA\DSC051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55317"/>
            <a:ext cx="3096344" cy="206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649915" y="6119776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rgbClr val="00589C"/>
                </a:solidFill>
              </a:rPr>
              <a:t>New </a:t>
            </a:r>
            <a:r>
              <a:rPr lang="de-DE" sz="1600" dirty="0" err="1" smtClean="0">
                <a:solidFill>
                  <a:srgbClr val="00589C"/>
                </a:solidFill>
              </a:rPr>
              <a:t>booster</a:t>
            </a:r>
            <a:r>
              <a:rPr lang="de-DE" sz="1600" dirty="0" smtClean="0">
                <a:solidFill>
                  <a:srgbClr val="00589C"/>
                </a:solidFill>
              </a:rPr>
              <a:t> </a:t>
            </a:r>
            <a:r>
              <a:rPr lang="de-DE" sz="1600" dirty="0" err="1" smtClean="0">
                <a:solidFill>
                  <a:srgbClr val="00589C"/>
                </a:solidFill>
              </a:rPr>
              <a:t>transmitters</a:t>
            </a:r>
            <a:endParaRPr lang="en-US" sz="1600" dirty="0">
              <a:solidFill>
                <a:srgbClr val="0058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3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AFT 500 MHz </a:t>
            </a:r>
            <a:r>
              <a:rPr lang="de-DE" dirty="0" err="1" smtClean="0"/>
              <a:t>circulators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outfit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Wolfgang Anders          Status RF at HZB             24th ESLS-RF Meeting  4.-6.11.2020     online by KIT             </a:t>
            </a:r>
            <a:fld id="{84F31298-D214-4A6C-A950-B43905410615}" type="slidenum">
              <a:rPr lang="de-DE" smtClean="0"/>
              <a:pPr>
                <a:defRPr/>
              </a:pPr>
              <a:t>5</a:t>
            </a:fld>
            <a:endParaRPr lang="de-DE" smtClean="0"/>
          </a:p>
          <a:p>
            <a:pPr>
              <a:defRPr/>
            </a:pP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39552" y="980728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00589C"/>
                </a:solidFill>
              </a:rPr>
              <a:t>Many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labs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are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using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the</a:t>
            </a:r>
            <a:r>
              <a:rPr lang="de-DE" dirty="0" smtClean="0">
                <a:solidFill>
                  <a:srgbClr val="00589C"/>
                </a:solidFill>
              </a:rPr>
              <a:t> 500 MHz AFT </a:t>
            </a:r>
            <a:r>
              <a:rPr lang="de-DE" dirty="0" err="1" smtClean="0">
                <a:solidFill>
                  <a:srgbClr val="00589C"/>
                </a:solidFill>
              </a:rPr>
              <a:t>circulators</a:t>
            </a:r>
            <a:r>
              <a:rPr lang="de-DE" dirty="0" smtClean="0">
                <a:solidFill>
                  <a:srgbClr val="00589C"/>
                </a:solidFill>
              </a:rPr>
              <a:t>.</a:t>
            </a:r>
          </a:p>
          <a:p>
            <a:endParaRPr lang="de-DE" dirty="0">
              <a:solidFill>
                <a:srgbClr val="00589C"/>
              </a:solidFill>
            </a:endParaRPr>
          </a:p>
          <a:p>
            <a:r>
              <a:rPr lang="de-DE" dirty="0" smtClean="0">
                <a:solidFill>
                  <a:srgbClr val="00589C"/>
                </a:solidFill>
              </a:rPr>
              <a:t>The </a:t>
            </a:r>
            <a:r>
              <a:rPr lang="de-DE" dirty="0" err="1" smtClean="0">
                <a:solidFill>
                  <a:srgbClr val="00589C"/>
                </a:solidFill>
              </a:rPr>
              <a:t>circulators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got</a:t>
            </a:r>
            <a:r>
              <a:rPr lang="de-DE" dirty="0" smtClean="0">
                <a:solidFill>
                  <a:srgbClr val="00589C"/>
                </a:solidFill>
              </a:rPr>
              <a:t> a </a:t>
            </a:r>
            <a:r>
              <a:rPr lang="de-DE" dirty="0" err="1" smtClean="0">
                <a:solidFill>
                  <a:srgbClr val="00589C"/>
                </a:solidFill>
              </a:rPr>
              <a:t>new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outline</a:t>
            </a:r>
            <a:r>
              <a:rPr lang="de-DE" dirty="0" smtClean="0">
                <a:solidFill>
                  <a:srgbClr val="00589C"/>
                </a:solidFill>
              </a:rPr>
              <a:t>. </a:t>
            </a:r>
            <a:r>
              <a:rPr lang="de-DE" dirty="0" err="1" smtClean="0">
                <a:solidFill>
                  <a:srgbClr val="00589C"/>
                </a:solidFill>
              </a:rPr>
              <a:t>From</a:t>
            </a:r>
            <a:r>
              <a:rPr lang="de-DE" dirty="0" smtClean="0">
                <a:solidFill>
                  <a:srgbClr val="00589C"/>
                </a:solidFill>
              </a:rPr>
              <a:t> 120 </a:t>
            </a:r>
            <a:r>
              <a:rPr lang="de-DE" dirty="0" err="1" smtClean="0">
                <a:solidFill>
                  <a:srgbClr val="00589C"/>
                </a:solidFill>
              </a:rPr>
              <a:t>deg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to</a:t>
            </a:r>
            <a:r>
              <a:rPr lang="de-DE" dirty="0" smtClean="0">
                <a:solidFill>
                  <a:srgbClr val="00589C"/>
                </a:solidFill>
              </a:rPr>
              <a:t> 90/180 </a:t>
            </a:r>
            <a:r>
              <a:rPr lang="de-DE" dirty="0" err="1" smtClean="0">
                <a:solidFill>
                  <a:srgbClr val="00589C"/>
                </a:solidFill>
              </a:rPr>
              <a:t>deg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between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the</a:t>
            </a:r>
            <a:r>
              <a:rPr lang="de-DE" dirty="0" smtClean="0">
                <a:solidFill>
                  <a:srgbClr val="00589C"/>
                </a:solidFill>
              </a:rPr>
              <a:t> RF </a:t>
            </a:r>
            <a:r>
              <a:rPr lang="de-DE" dirty="0" err="1" smtClean="0">
                <a:solidFill>
                  <a:srgbClr val="00589C"/>
                </a:solidFill>
              </a:rPr>
              <a:t>ports</a:t>
            </a:r>
            <a:r>
              <a:rPr lang="de-DE" dirty="0" smtClean="0">
                <a:solidFill>
                  <a:srgbClr val="00589C"/>
                </a:solidFill>
              </a:rPr>
              <a:t>.</a:t>
            </a:r>
            <a:endParaRPr lang="en-US" dirty="0">
              <a:solidFill>
                <a:srgbClr val="00589C"/>
              </a:solidFill>
            </a:endParaRPr>
          </a:p>
        </p:txBody>
      </p:sp>
      <p:pic>
        <p:nvPicPr>
          <p:cNvPr id="1026" name="Picture 2" descr="D:\Dropbox\HZB Daten\Bilder_BESSY\Bessy2\500MHz-Sender\neue Booster SSA\IMG_77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424" y="2882798"/>
            <a:ext cx="3549000" cy="266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ropbox\HZB Daten\Bilder_BESSY\Bessy2\500MHz-Sender\SSA_500MHz\DSC0268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8" t="14170" r="38934" b="33244"/>
          <a:stretch/>
        </p:blipFill>
        <p:spPr bwMode="auto">
          <a:xfrm>
            <a:off x="611560" y="2867867"/>
            <a:ext cx="3614903" cy="269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115616" y="5733256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rgbClr val="00589C"/>
                </a:solidFill>
              </a:rPr>
              <a:t>500 MHz AFT </a:t>
            </a:r>
            <a:r>
              <a:rPr lang="de-DE" sz="1600" dirty="0" err="1" smtClean="0">
                <a:solidFill>
                  <a:srgbClr val="00589C"/>
                </a:solidFill>
              </a:rPr>
              <a:t>circulator</a:t>
            </a:r>
            <a:r>
              <a:rPr lang="de-DE" sz="1600" dirty="0" smtClean="0">
                <a:solidFill>
                  <a:srgbClr val="00589C"/>
                </a:solidFill>
              </a:rPr>
              <a:t>. Old </a:t>
            </a:r>
            <a:r>
              <a:rPr lang="de-DE" sz="1600" dirty="0" err="1" smtClean="0">
                <a:solidFill>
                  <a:srgbClr val="00589C"/>
                </a:solidFill>
              </a:rPr>
              <a:t>model</a:t>
            </a:r>
            <a:r>
              <a:rPr lang="de-DE" sz="1600" dirty="0" smtClean="0">
                <a:solidFill>
                  <a:srgbClr val="00589C"/>
                </a:solidFill>
              </a:rPr>
              <a:t> </a:t>
            </a:r>
            <a:r>
              <a:rPr lang="de-DE" sz="1600" dirty="0" err="1" smtClean="0">
                <a:solidFill>
                  <a:srgbClr val="00589C"/>
                </a:solidFill>
              </a:rPr>
              <a:t>left</a:t>
            </a:r>
            <a:r>
              <a:rPr lang="de-DE" sz="1600" dirty="0" smtClean="0">
                <a:solidFill>
                  <a:srgbClr val="00589C"/>
                </a:solidFill>
              </a:rPr>
              <a:t> --- </a:t>
            </a:r>
            <a:r>
              <a:rPr lang="de-DE" sz="1600" dirty="0" err="1" smtClean="0">
                <a:solidFill>
                  <a:srgbClr val="00589C"/>
                </a:solidFill>
              </a:rPr>
              <a:t>new</a:t>
            </a:r>
            <a:r>
              <a:rPr lang="de-DE" sz="1600" dirty="0" smtClean="0">
                <a:solidFill>
                  <a:srgbClr val="00589C"/>
                </a:solidFill>
              </a:rPr>
              <a:t> </a:t>
            </a:r>
            <a:r>
              <a:rPr lang="de-DE" sz="1600" dirty="0" err="1" smtClean="0">
                <a:solidFill>
                  <a:srgbClr val="00589C"/>
                </a:solidFill>
              </a:rPr>
              <a:t>model</a:t>
            </a:r>
            <a:r>
              <a:rPr lang="de-DE" sz="1600" dirty="0" smtClean="0">
                <a:solidFill>
                  <a:srgbClr val="00589C"/>
                </a:solidFill>
              </a:rPr>
              <a:t> </a:t>
            </a:r>
            <a:r>
              <a:rPr lang="de-DE" sz="1600" dirty="0" err="1" smtClean="0">
                <a:solidFill>
                  <a:srgbClr val="00589C"/>
                </a:solidFill>
              </a:rPr>
              <a:t>right</a:t>
            </a:r>
            <a:endParaRPr lang="en-US" sz="1600" dirty="0">
              <a:solidFill>
                <a:srgbClr val="0058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69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3HC project -- beam test of 3</a:t>
            </a:r>
            <a:r>
              <a:rPr lang="en-US" baseline="30000" dirty="0" smtClean="0"/>
              <a:t>rd</a:t>
            </a:r>
            <a:r>
              <a:rPr lang="en-US" dirty="0" smtClean="0"/>
              <a:t> harm HOM cavity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Wolfgang Anders          Status RF at HZB             23th ESLS-RF Meeting  24.-25.2019     Diamond             </a:t>
            </a:r>
            <a:fld id="{84F31298-D214-4A6C-A950-B43905410615}" type="slidenum">
              <a:rPr lang="de-DE" smtClean="0"/>
              <a:pPr>
                <a:defRPr/>
              </a:pPr>
              <a:t>6</a:t>
            </a:fld>
            <a:endParaRPr lang="de-DE" smtClean="0"/>
          </a:p>
          <a:p>
            <a:pPr>
              <a:defRPr/>
            </a:pP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04864"/>
            <a:ext cx="3698436" cy="406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79512" y="764704"/>
            <a:ext cx="62517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589C"/>
                </a:solidFill>
              </a:rPr>
              <a:t>ALBA</a:t>
            </a:r>
            <a:r>
              <a:rPr lang="de-DE" dirty="0" smtClean="0">
                <a:solidFill>
                  <a:srgbClr val="00589C"/>
                </a:solidFill>
              </a:rPr>
              <a:t>  --  HZB   --  DESY </a:t>
            </a:r>
            <a:r>
              <a:rPr lang="de-DE" dirty="0" err="1" smtClean="0">
                <a:solidFill>
                  <a:srgbClr val="00589C"/>
                </a:solidFill>
              </a:rPr>
              <a:t>are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members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of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the</a:t>
            </a:r>
            <a:r>
              <a:rPr lang="de-DE" dirty="0" smtClean="0">
                <a:solidFill>
                  <a:srgbClr val="00589C"/>
                </a:solidFill>
              </a:rPr>
              <a:t> 3HC </a:t>
            </a:r>
            <a:r>
              <a:rPr lang="de-DE" dirty="0" err="1" smtClean="0">
                <a:solidFill>
                  <a:srgbClr val="00589C"/>
                </a:solidFill>
              </a:rPr>
              <a:t>collaboration</a:t>
            </a:r>
            <a:endParaRPr lang="de-DE" dirty="0" smtClean="0">
              <a:solidFill>
                <a:srgbClr val="00589C"/>
              </a:solidFill>
            </a:endParaRPr>
          </a:p>
          <a:p>
            <a:endParaRPr lang="de-DE" dirty="0">
              <a:solidFill>
                <a:srgbClr val="00589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89C"/>
                </a:solidFill>
              </a:rPr>
              <a:t>ALBA </a:t>
            </a:r>
            <a:r>
              <a:rPr lang="de-DE" dirty="0" err="1" smtClean="0">
                <a:solidFill>
                  <a:srgbClr val="00589C"/>
                </a:solidFill>
              </a:rPr>
              <a:t>scaled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the</a:t>
            </a:r>
            <a:r>
              <a:rPr lang="de-DE" dirty="0" smtClean="0">
                <a:solidFill>
                  <a:srgbClr val="00589C"/>
                </a:solidFill>
              </a:rPr>
              <a:t> HZB 500 MHz HOM </a:t>
            </a:r>
            <a:r>
              <a:rPr lang="de-DE" dirty="0" err="1" smtClean="0">
                <a:solidFill>
                  <a:srgbClr val="00589C"/>
                </a:solidFill>
              </a:rPr>
              <a:t>cavity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to</a:t>
            </a:r>
            <a:r>
              <a:rPr lang="de-DE" dirty="0" smtClean="0">
                <a:solidFill>
                  <a:srgbClr val="00589C"/>
                </a:solidFill>
              </a:rPr>
              <a:t> 1.5 GHz (</a:t>
            </a:r>
            <a:r>
              <a:rPr lang="de-DE" dirty="0" err="1" smtClean="0">
                <a:solidFill>
                  <a:srgbClr val="00589C"/>
                </a:solidFill>
              </a:rPr>
              <a:t>active</a:t>
            </a:r>
            <a:r>
              <a:rPr lang="de-DE" dirty="0" smtClean="0">
                <a:solidFill>
                  <a:srgbClr val="00589C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>
              <a:solidFill>
                <a:srgbClr val="00589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89C"/>
                </a:solidFill>
              </a:rPr>
              <a:t>Design, </a:t>
            </a:r>
            <a:r>
              <a:rPr lang="de-DE" dirty="0" err="1" smtClean="0">
                <a:solidFill>
                  <a:srgbClr val="00589C"/>
                </a:solidFill>
              </a:rPr>
              <a:t>production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is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by</a:t>
            </a:r>
            <a:r>
              <a:rPr lang="de-DE" dirty="0" smtClean="0">
                <a:solidFill>
                  <a:srgbClr val="00589C"/>
                </a:solidFill>
              </a:rPr>
              <a:t> ALBA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89C"/>
                </a:solidFill>
              </a:rPr>
              <a:t>Transmitters </a:t>
            </a:r>
            <a:r>
              <a:rPr lang="de-DE" dirty="0" err="1" smtClean="0">
                <a:solidFill>
                  <a:srgbClr val="00589C"/>
                </a:solidFill>
              </a:rPr>
              <a:t>by</a:t>
            </a:r>
            <a:r>
              <a:rPr lang="de-DE" dirty="0" smtClean="0">
                <a:solidFill>
                  <a:srgbClr val="00589C"/>
                </a:solidFill>
              </a:rPr>
              <a:t>  HZB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589C"/>
                </a:solidFill>
              </a:rPr>
              <a:t>LLRF </a:t>
            </a:r>
            <a:r>
              <a:rPr lang="de-DE" dirty="0" err="1">
                <a:solidFill>
                  <a:srgbClr val="00589C"/>
                </a:solidFill>
              </a:rPr>
              <a:t>by</a:t>
            </a:r>
            <a:r>
              <a:rPr lang="de-DE" dirty="0">
                <a:solidFill>
                  <a:srgbClr val="00589C"/>
                </a:solidFill>
              </a:rPr>
              <a:t> ALBA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589C"/>
                </a:solidFill>
              </a:rPr>
              <a:t>Wave </a:t>
            </a:r>
            <a:r>
              <a:rPr lang="de-DE" dirty="0" err="1">
                <a:solidFill>
                  <a:srgbClr val="00589C"/>
                </a:solidFill>
              </a:rPr>
              <a:t>guides</a:t>
            </a:r>
            <a:r>
              <a:rPr lang="de-DE" dirty="0">
                <a:solidFill>
                  <a:srgbClr val="00589C"/>
                </a:solidFill>
              </a:rPr>
              <a:t> </a:t>
            </a:r>
            <a:r>
              <a:rPr lang="de-DE" dirty="0" err="1">
                <a:solidFill>
                  <a:srgbClr val="00589C"/>
                </a:solidFill>
              </a:rPr>
              <a:t>by</a:t>
            </a:r>
            <a:r>
              <a:rPr lang="de-DE" dirty="0">
                <a:solidFill>
                  <a:srgbClr val="00589C"/>
                </a:solidFill>
              </a:rPr>
              <a:t> DESY </a:t>
            </a:r>
            <a:endParaRPr lang="de-DE" dirty="0" smtClean="0">
              <a:solidFill>
                <a:srgbClr val="00589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rgbClr val="00589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589C"/>
                </a:solidFill>
              </a:rPr>
              <a:t>Conditioning</a:t>
            </a:r>
            <a:r>
              <a:rPr lang="de-DE" dirty="0" smtClean="0">
                <a:solidFill>
                  <a:srgbClr val="00589C"/>
                </a:solidFill>
              </a:rPr>
              <a:t> will </a:t>
            </a:r>
            <a:r>
              <a:rPr lang="de-DE" dirty="0" err="1" smtClean="0">
                <a:solidFill>
                  <a:srgbClr val="00589C"/>
                </a:solidFill>
              </a:rPr>
              <a:t>be</a:t>
            </a:r>
            <a:r>
              <a:rPr lang="de-DE" dirty="0" smtClean="0">
                <a:solidFill>
                  <a:srgbClr val="00589C"/>
                </a:solidFill>
              </a:rPr>
              <a:t> at HZB (</a:t>
            </a:r>
            <a:r>
              <a:rPr lang="de-DE" dirty="0" err="1" smtClean="0">
                <a:solidFill>
                  <a:srgbClr val="00589C"/>
                </a:solidFill>
              </a:rPr>
              <a:t>HoBiCaT</a:t>
            </a:r>
            <a:r>
              <a:rPr lang="de-DE" dirty="0" smtClean="0">
                <a:solidFill>
                  <a:srgbClr val="00589C"/>
                </a:solidFill>
              </a:rPr>
              <a:t>) in </a:t>
            </a:r>
            <a:r>
              <a:rPr lang="de-DE" dirty="0" err="1" smtClean="0">
                <a:solidFill>
                  <a:srgbClr val="00589C"/>
                </a:solidFill>
              </a:rPr>
              <a:t>summer</a:t>
            </a:r>
            <a:r>
              <a:rPr lang="de-DE" dirty="0" smtClean="0">
                <a:solidFill>
                  <a:srgbClr val="00589C"/>
                </a:solidFill>
              </a:rPr>
              <a:t>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89C"/>
                </a:solidFill>
              </a:rPr>
              <a:t>Beamtest at BESSY II </a:t>
            </a:r>
            <a:r>
              <a:rPr lang="de-DE" dirty="0" err="1" smtClean="0">
                <a:solidFill>
                  <a:srgbClr val="00589C"/>
                </a:solidFill>
              </a:rPr>
              <a:t>is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planned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for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summer</a:t>
            </a:r>
            <a:r>
              <a:rPr lang="de-DE" dirty="0" smtClean="0">
                <a:solidFill>
                  <a:srgbClr val="00589C"/>
                </a:solidFill>
              </a:rPr>
              <a:t> 2022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843808" y="5733256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smtClean="0">
                <a:solidFill>
                  <a:srgbClr val="00589C"/>
                </a:solidFill>
              </a:rPr>
              <a:t>ALBA  3rd </a:t>
            </a:r>
            <a:r>
              <a:rPr lang="de-DE" sz="1600" dirty="0" err="1" smtClean="0">
                <a:solidFill>
                  <a:srgbClr val="00589C"/>
                </a:solidFill>
              </a:rPr>
              <a:t>harmonic</a:t>
            </a:r>
            <a:r>
              <a:rPr lang="de-DE" sz="1600" dirty="0" smtClean="0">
                <a:solidFill>
                  <a:srgbClr val="00589C"/>
                </a:solidFill>
              </a:rPr>
              <a:t> </a:t>
            </a:r>
            <a:r>
              <a:rPr lang="de-DE" sz="1600" dirty="0" err="1" smtClean="0">
                <a:solidFill>
                  <a:srgbClr val="00589C"/>
                </a:solidFill>
              </a:rPr>
              <a:t>scaled</a:t>
            </a:r>
            <a:r>
              <a:rPr lang="de-DE" sz="1600" dirty="0" smtClean="0">
                <a:solidFill>
                  <a:srgbClr val="00589C"/>
                </a:solidFill>
              </a:rPr>
              <a:t> HOM </a:t>
            </a:r>
            <a:r>
              <a:rPr lang="de-DE" sz="1600" dirty="0" err="1" smtClean="0">
                <a:solidFill>
                  <a:srgbClr val="00589C"/>
                </a:solidFill>
              </a:rPr>
              <a:t>cavity</a:t>
            </a:r>
            <a:endParaRPr lang="en-US" sz="1600" dirty="0">
              <a:solidFill>
                <a:srgbClr val="0058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BESSY digital LLRF </a:t>
            </a:r>
            <a:r>
              <a:rPr lang="de-DE" dirty="0" err="1" smtClean="0"/>
              <a:t>plans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Wolfgang Anders          Status RF at HZB             24th ESLS-RF Meeting  4.-6.11.2020     online by KIT             </a:t>
            </a:r>
            <a:fld id="{84F31298-D214-4A6C-A950-B43905410615}" type="slidenum">
              <a:rPr lang="de-DE" smtClean="0"/>
              <a:pPr>
                <a:defRPr/>
              </a:pPr>
              <a:t>7</a:t>
            </a:fld>
            <a:endParaRPr lang="de-DE" smtClean="0"/>
          </a:p>
          <a:p>
            <a:pPr>
              <a:defRPr/>
            </a:pP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764704"/>
            <a:ext cx="52565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589C"/>
                </a:solidFill>
              </a:rPr>
              <a:t>For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the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sc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cavities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of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bERLinPro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and</a:t>
            </a:r>
            <a:r>
              <a:rPr lang="de-DE" dirty="0" smtClean="0">
                <a:solidFill>
                  <a:srgbClr val="00589C"/>
                </a:solidFill>
              </a:rPr>
              <a:t> VSR Demo  HZB </a:t>
            </a:r>
            <a:r>
              <a:rPr lang="de-DE" dirty="0" err="1" smtClean="0">
                <a:solidFill>
                  <a:srgbClr val="00589C"/>
                </a:solidFill>
              </a:rPr>
              <a:t>is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developing</a:t>
            </a:r>
            <a:r>
              <a:rPr lang="de-DE" dirty="0" smtClean="0">
                <a:solidFill>
                  <a:srgbClr val="00589C"/>
                </a:solidFill>
              </a:rPr>
              <a:t> a digital LLRF RF </a:t>
            </a:r>
            <a:r>
              <a:rPr lang="de-DE" dirty="0" err="1" smtClean="0">
                <a:solidFill>
                  <a:srgbClr val="00589C"/>
                </a:solidFill>
              </a:rPr>
              <a:t>system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based</a:t>
            </a:r>
            <a:r>
              <a:rPr lang="de-DE" dirty="0" smtClean="0">
                <a:solidFill>
                  <a:srgbClr val="00589C"/>
                </a:solidFill>
              </a:rPr>
              <a:t> on </a:t>
            </a:r>
            <a:r>
              <a:rPr lang="de-DE" dirty="0" err="1" smtClean="0">
                <a:solidFill>
                  <a:srgbClr val="00589C"/>
                </a:solidFill>
              </a:rPr>
              <a:t>the</a:t>
            </a:r>
            <a:r>
              <a:rPr lang="de-DE" dirty="0" smtClean="0">
                <a:solidFill>
                  <a:srgbClr val="00589C"/>
                </a:solidFill>
              </a:rPr>
              <a:t> DESY µTCA </a:t>
            </a:r>
            <a:r>
              <a:rPr lang="de-DE" dirty="0" err="1" smtClean="0">
                <a:solidFill>
                  <a:srgbClr val="00589C"/>
                </a:solidFill>
              </a:rPr>
              <a:t>system</a:t>
            </a:r>
            <a:r>
              <a:rPr lang="de-DE" dirty="0" smtClean="0">
                <a:solidFill>
                  <a:srgbClr val="00589C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rgbClr val="00589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589C"/>
                </a:solidFill>
              </a:rPr>
              <a:t>T</a:t>
            </a:r>
            <a:r>
              <a:rPr lang="de-DE" dirty="0" smtClean="0">
                <a:solidFill>
                  <a:srgbClr val="00589C"/>
                </a:solidFill>
              </a:rPr>
              <a:t>his </a:t>
            </a:r>
            <a:r>
              <a:rPr lang="de-DE" dirty="0" err="1" smtClean="0">
                <a:solidFill>
                  <a:srgbClr val="00589C"/>
                </a:solidFill>
              </a:rPr>
              <a:t>system</a:t>
            </a:r>
            <a:r>
              <a:rPr lang="de-DE" dirty="0" smtClean="0">
                <a:solidFill>
                  <a:srgbClr val="00589C"/>
                </a:solidFill>
              </a:rPr>
              <a:t> will </a:t>
            </a:r>
            <a:r>
              <a:rPr lang="de-DE" dirty="0" err="1" smtClean="0">
                <a:solidFill>
                  <a:srgbClr val="00589C"/>
                </a:solidFill>
              </a:rPr>
              <a:t>be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converted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to</a:t>
            </a:r>
            <a:r>
              <a:rPr lang="de-DE" dirty="0" smtClean="0">
                <a:solidFill>
                  <a:srgbClr val="00589C"/>
                </a:solidFill>
              </a:rPr>
              <a:t> 500 MHz </a:t>
            </a:r>
            <a:r>
              <a:rPr lang="de-DE" dirty="0" err="1" smtClean="0">
                <a:solidFill>
                  <a:srgbClr val="00589C"/>
                </a:solidFill>
              </a:rPr>
              <a:t>to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replace</a:t>
            </a:r>
            <a:r>
              <a:rPr lang="de-DE" dirty="0" smtClean="0">
                <a:solidFill>
                  <a:srgbClr val="00589C"/>
                </a:solidFill>
              </a:rPr>
              <a:t> on </a:t>
            </a:r>
            <a:r>
              <a:rPr lang="de-DE" dirty="0" err="1" smtClean="0">
                <a:solidFill>
                  <a:srgbClr val="00589C"/>
                </a:solidFill>
              </a:rPr>
              <a:t>long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term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the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old</a:t>
            </a:r>
            <a:r>
              <a:rPr lang="de-DE" dirty="0" smtClean="0">
                <a:solidFill>
                  <a:srgbClr val="00589C"/>
                </a:solidFill>
              </a:rPr>
              <a:t> analog LLRF </a:t>
            </a:r>
            <a:r>
              <a:rPr lang="de-DE" dirty="0" err="1" smtClean="0">
                <a:solidFill>
                  <a:srgbClr val="00589C"/>
                </a:solidFill>
              </a:rPr>
              <a:t>of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the</a:t>
            </a:r>
            <a:r>
              <a:rPr lang="de-DE" dirty="0" smtClean="0">
                <a:solidFill>
                  <a:srgbClr val="00589C"/>
                </a:solidFill>
              </a:rPr>
              <a:t> BESSY II </a:t>
            </a:r>
            <a:r>
              <a:rPr lang="de-DE" dirty="0" err="1" smtClean="0">
                <a:solidFill>
                  <a:srgbClr val="00589C"/>
                </a:solidFill>
              </a:rPr>
              <a:t>and</a:t>
            </a:r>
            <a:r>
              <a:rPr lang="de-DE" dirty="0" smtClean="0">
                <a:solidFill>
                  <a:srgbClr val="00589C"/>
                </a:solidFill>
              </a:rPr>
              <a:t> MLS </a:t>
            </a:r>
            <a:r>
              <a:rPr lang="de-DE" dirty="0" err="1" smtClean="0">
                <a:solidFill>
                  <a:srgbClr val="00589C"/>
                </a:solidFill>
              </a:rPr>
              <a:t>transmitters</a:t>
            </a:r>
            <a:r>
              <a:rPr lang="de-DE" dirty="0" smtClean="0">
                <a:solidFill>
                  <a:srgbClr val="00589C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rgbClr val="00589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89C"/>
                </a:solidFill>
              </a:rPr>
              <a:t>First </a:t>
            </a:r>
            <a:r>
              <a:rPr lang="de-DE" dirty="0" err="1" smtClean="0">
                <a:solidFill>
                  <a:srgbClr val="00589C"/>
                </a:solidFill>
              </a:rPr>
              <a:t>tests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have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been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planned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for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the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new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booster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transmitters</a:t>
            </a:r>
            <a:r>
              <a:rPr lang="de-DE" dirty="0" smtClean="0">
                <a:solidFill>
                  <a:srgbClr val="00589C"/>
                </a:solidFill>
              </a:rPr>
              <a:t>, but </a:t>
            </a:r>
            <a:r>
              <a:rPr lang="de-DE" dirty="0" err="1" smtClean="0">
                <a:solidFill>
                  <a:srgbClr val="00589C"/>
                </a:solidFill>
              </a:rPr>
              <a:t>setting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up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the</a:t>
            </a:r>
            <a:r>
              <a:rPr lang="de-DE" dirty="0" smtClean="0">
                <a:solidFill>
                  <a:srgbClr val="00589C"/>
                </a:solidFill>
              </a:rPr>
              <a:t> LLRF </a:t>
            </a:r>
            <a:r>
              <a:rPr lang="de-DE" dirty="0" err="1" smtClean="0">
                <a:solidFill>
                  <a:srgbClr val="00589C"/>
                </a:solidFill>
              </a:rPr>
              <a:t>is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delayed</a:t>
            </a:r>
            <a:r>
              <a:rPr lang="de-DE" dirty="0" smtClean="0">
                <a:solidFill>
                  <a:srgbClr val="00589C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rgbClr val="00589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589C"/>
                </a:solidFill>
              </a:rPr>
              <a:t>For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the</a:t>
            </a:r>
            <a:r>
              <a:rPr lang="de-DE" dirty="0" smtClean="0">
                <a:solidFill>
                  <a:srgbClr val="00589C"/>
                </a:solidFill>
              </a:rPr>
              <a:t> 3HC </a:t>
            </a:r>
            <a:r>
              <a:rPr lang="de-DE" dirty="0" err="1" smtClean="0">
                <a:solidFill>
                  <a:srgbClr val="00589C"/>
                </a:solidFill>
              </a:rPr>
              <a:t>collobaration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beamtests</a:t>
            </a:r>
            <a:r>
              <a:rPr lang="de-DE" dirty="0" smtClean="0">
                <a:solidFill>
                  <a:srgbClr val="00589C"/>
                </a:solidFill>
              </a:rPr>
              <a:t>, </a:t>
            </a:r>
            <a:r>
              <a:rPr lang="de-DE" dirty="0" err="1" smtClean="0">
                <a:solidFill>
                  <a:srgbClr val="00589C"/>
                </a:solidFill>
              </a:rPr>
              <a:t>we</a:t>
            </a:r>
            <a:r>
              <a:rPr lang="de-DE" dirty="0" smtClean="0">
                <a:solidFill>
                  <a:srgbClr val="00589C"/>
                </a:solidFill>
              </a:rPr>
              <a:t> will </a:t>
            </a:r>
            <a:r>
              <a:rPr lang="de-DE" dirty="0" err="1" smtClean="0">
                <a:solidFill>
                  <a:srgbClr val="00589C"/>
                </a:solidFill>
              </a:rPr>
              <a:t>implement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the</a:t>
            </a:r>
            <a:r>
              <a:rPr lang="de-DE" dirty="0" smtClean="0">
                <a:solidFill>
                  <a:srgbClr val="00589C"/>
                </a:solidFill>
              </a:rPr>
              <a:t> ALBA digital LLRF.</a:t>
            </a:r>
            <a:endParaRPr lang="en-US" dirty="0">
              <a:solidFill>
                <a:srgbClr val="00589C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6012160" y="676556"/>
            <a:ext cx="2590217" cy="5328593"/>
            <a:chOff x="5467810" y="692696"/>
            <a:chExt cx="2590217" cy="5328593"/>
          </a:xfrm>
        </p:grpSpPr>
        <p:pic>
          <p:nvPicPr>
            <p:cNvPr id="2050" name="Picture 2" descr="D:\Dropbox\HZB Daten\Bilder_BESSY\BERLinPro\HF_Bilder_BP\LLRF\20201102_15272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36107" y="1124399"/>
              <a:ext cx="3453621" cy="2590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D:\Dropbox\HZB Daten\Workshops\ESLS-RF-Meetings\ESLS-RF2020_KARA\2020_11_LLRF_panel_Hobica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7811" y="4221089"/>
              <a:ext cx="2590216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feld 5"/>
          <p:cNvSpPr txBox="1"/>
          <p:nvPr/>
        </p:nvSpPr>
        <p:spPr>
          <a:xfrm>
            <a:off x="1331640" y="5661248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smtClean="0">
                <a:solidFill>
                  <a:srgbClr val="00589C"/>
                </a:solidFill>
              </a:rPr>
              <a:t>Digital LLRF </a:t>
            </a:r>
            <a:r>
              <a:rPr lang="de-DE" sz="1600" dirty="0" err="1" smtClean="0">
                <a:solidFill>
                  <a:srgbClr val="00589C"/>
                </a:solidFill>
              </a:rPr>
              <a:t>hardware</a:t>
            </a:r>
            <a:r>
              <a:rPr lang="de-DE" sz="1600" dirty="0" smtClean="0">
                <a:solidFill>
                  <a:srgbClr val="00589C"/>
                </a:solidFill>
              </a:rPr>
              <a:t> &amp; </a:t>
            </a:r>
            <a:r>
              <a:rPr lang="de-DE" sz="1600" dirty="0" err="1" smtClean="0">
                <a:solidFill>
                  <a:srgbClr val="00589C"/>
                </a:solidFill>
              </a:rPr>
              <a:t>panel</a:t>
            </a:r>
            <a:r>
              <a:rPr lang="de-DE" sz="1600" dirty="0" smtClean="0">
                <a:solidFill>
                  <a:srgbClr val="00589C"/>
                </a:solidFill>
              </a:rPr>
              <a:t> at </a:t>
            </a:r>
            <a:r>
              <a:rPr lang="de-DE" sz="1600" dirty="0" err="1" smtClean="0">
                <a:solidFill>
                  <a:srgbClr val="00589C"/>
                </a:solidFill>
              </a:rPr>
              <a:t>HoBiCaT</a:t>
            </a:r>
            <a:endParaRPr lang="en-US" sz="1600" dirty="0">
              <a:solidFill>
                <a:srgbClr val="0058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93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MLS </a:t>
            </a:r>
            <a:r>
              <a:rPr lang="de-DE" dirty="0" err="1" smtClean="0"/>
              <a:t>goes</a:t>
            </a:r>
            <a:r>
              <a:rPr lang="de-DE" dirty="0" smtClean="0"/>
              <a:t> SSA 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Wolfgang Anders          Status RF at HZB             24th ESLS-RF Meeting  4.-6.11.2020     online by KIT             </a:t>
            </a:r>
            <a:fld id="{84F31298-D214-4A6C-A950-B43905410615}" type="slidenum">
              <a:rPr lang="de-DE" smtClean="0"/>
              <a:pPr>
                <a:defRPr/>
              </a:pPr>
              <a:t>8</a:t>
            </a:fld>
            <a:endParaRPr lang="de-DE" smtClean="0"/>
          </a:p>
          <a:p>
            <a:pPr>
              <a:defRPr/>
            </a:pPr>
            <a:endParaRPr lang="de-DE" dirty="0"/>
          </a:p>
        </p:txBody>
      </p:sp>
      <p:pic>
        <p:nvPicPr>
          <p:cNvPr id="3074" name="Picture 2" descr="D:\Dropbox\HZB Daten\Bilder_BESSY\Willy_Wien\2019_08_26_12040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05067" y="2656585"/>
            <a:ext cx="3088557" cy="231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67544" y="1052736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89C"/>
                </a:solidFill>
              </a:rPr>
              <a:t>End </a:t>
            </a:r>
            <a:r>
              <a:rPr lang="de-DE" dirty="0" err="1" smtClean="0">
                <a:solidFill>
                  <a:srgbClr val="00589C"/>
                </a:solidFill>
              </a:rPr>
              <a:t>of</a:t>
            </a:r>
            <a:r>
              <a:rPr lang="de-DE" dirty="0" smtClean="0">
                <a:solidFill>
                  <a:srgbClr val="00589C"/>
                </a:solidFill>
              </a:rPr>
              <a:t> 2018 </a:t>
            </a:r>
            <a:r>
              <a:rPr lang="de-DE" dirty="0" err="1" smtClean="0">
                <a:solidFill>
                  <a:srgbClr val="00589C"/>
                </a:solidFill>
              </a:rPr>
              <a:t>the</a:t>
            </a:r>
            <a:r>
              <a:rPr lang="de-DE" dirty="0" smtClean="0">
                <a:solidFill>
                  <a:srgbClr val="00589C"/>
                </a:solidFill>
              </a:rPr>
              <a:t> 500 MHz 80 kW IOT </a:t>
            </a:r>
            <a:r>
              <a:rPr lang="de-DE" dirty="0" err="1" smtClean="0">
                <a:solidFill>
                  <a:srgbClr val="00589C"/>
                </a:solidFill>
              </a:rPr>
              <a:t>tube</a:t>
            </a:r>
            <a:r>
              <a:rPr lang="de-DE" dirty="0" smtClean="0">
                <a:solidFill>
                  <a:srgbClr val="00589C"/>
                </a:solidFill>
              </a:rPr>
              <a:t> at </a:t>
            </a:r>
            <a:r>
              <a:rPr lang="de-DE" dirty="0" err="1" smtClean="0">
                <a:solidFill>
                  <a:srgbClr val="00589C"/>
                </a:solidFill>
              </a:rPr>
              <a:t>the</a:t>
            </a:r>
            <a:r>
              <a:rPr lang="de-DE" dirty="0" smtClean="0">
                <a:solidFill>
                  <a:srgbClr val="00589C"/>
                </a:solidFill>
              </a:rPr>
              <a:t> MLS </a:t>
            </a:r>
            <a:r>
              <a:rPr lang="de-DE" dirty="0" err="1" smtClean="0">
                <a:solidFill>
                  <a:srgbClr val="00589C"/>
                </a:solidFill>
              </a:rPr>
              <a:t>failed</a:t>
            </a:r>
            <a:r>
              <a:rPr lang="de-DE" dirty="0" smtClean="0">
                <a:solidFill>
                  <a:srgbClr val="00589C"/>
                </a:solidFill>
              </a:rPr>
              <a:t>.</a:t>
            </a:r>
          </a:p>
          <a:p>
            <a:endParaRPr lang="de-DE" dirty="0" smtClean="0">
              <a:solidFill>
                <a:srgbClr val="00589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589C"/>
                </a:solidFill>
              </a:rPr>
              <a:t>We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installed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the</a:t>
            </a:r>
            <a:r>
              <a:rPr lang="de-DE" dirty="0" smtClean="0">
                <a:solidFill>
                  <a:srgbClr val="00589C"/>
                </a:solidFill>
              </a:rPr>
              <a:t> (</a:t>
            </a:r>
            <a:r>
              <a:rPr lang="de-DE" dirty="0" err="1" smtClean="0">
                <a:solidFill>
                  <a:srgbClr val="00589C"/>
                </a:solidFill>
              </a:rPr>
              <a:t>used</a:t>
            </a:r>
            <a:r>
              <a:rPr lang="de-DE" dirty="0" smtClean="0">
                <a:solidFill>
                  <a:srgbClr val="00589C"/>
                </a:solidFill>
              </a:rPr>
              <a:t>) spare </a:t>
            </a:r>
            <a:r>
              <a:rPr lang="de-DE" dirty="0" err="1" smtClean="0">
                <a:solidFill>
                  <a:srgbClr val="00589C"/>
                </a:solidFill>
              </a:rPr>
              <a:t>tube</a:t>
            </a:r>
            <a:r>
              <a:rPr lang="de-DE" dirty="0" smtClean="0">
                <a:solidFill>
                  <a:srgbClr val="00589C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589C"/>
                </a:solidFill>
              </a:rPr>
              <a:t>Now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we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have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only</a:t>
            </a:r>
            <a:r>
              <a:rPr lang="de-DE" dirty="0" smtClean="0">
                <a:solidFill>
                  <a:srgbClr val="00589C"/>
                </a:solidFill>
              </a:rPr>
              <a:t> an also </a:t>
            </a:r>
            <a:r>
              <a:rPr lang="de-DE" dirty="0" err="1" smtClean="0">
                <a:solidFill>
                  <a:srgbClr val="00589C"/>
                </a:solidFill>
              </a:rPr>
              <a:t>used</a:t>
            </a:r>
            <a:r>
              <a:rPr lang="de-DE" dirty="0" smtClean="0">
                <a:solidFill>
                  <a:srgbClr val="00589C"/>
                </a:solidFill>
              </a:rPr>
              <a:t> prototype </a:t>
            </a:r>
            <a:r>
              <a:rPr lang="de-DE" dirty="0" err="1" smtClean="0">
                <a:solidFill>
                  <a:srgbClr val="00589C"/>
                </a:solidFill>
              </a:rPr>
              <a:t>tube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as</a:t>
            </a:r>
            <a:r>
              <a:rPr lang="de-DE" dirty="0" smtClean="0">
                <a:solidFill>
                  <a:srgbClr val="00589C"/>
                </a:solidFill>
              </a:rPr>
              <a:t> spare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67544" y="2725440"/>
            <a:ext cx="56886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589C"/>
                </a:solidFill>
              </a:rPr>
              <a:t>It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needed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long</a:t>
            </a:r>
            <a:r>
              <a:rPr lang="de-DE" dirty="0" smtClean="0">
                <a:solidFill>
                  <a:srgbClr val="00589C"/>
                </a:solidFill>
              </a:rPr>
              <a:t> time </a:t>
            </a:r>
            <a:r>
              <a:rPr lang="de-DE" dirty="0" err="1" smtClean="0">
                <a:solidFill>
                  <a:srgbClr val="00589C"/>
                </a:solidFill>
              </a:rPr>
              <a:t>to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get</a:t>
            </a:r>
            <a:r>
              <a:rPr lang="de-DE" dirty="0" smtClean="0">
                <a:solidFill>
                  <a:srgbClr val="00589C"/>
                </a:solidFill>
              </a:rPr>
              <a:t> an </a:t>
            </a:r>
            <a:r>
              <a:rPr lang="de-DE" dirty="0" err="1" smtClean="0">
                <a:solidFill>
                  <a:srgbClr val="00589C"/>
                </a:solidFill>
              </a:rPr>
              <a:t>offer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for</a:t>
            </a:r>
            <a:r>
              <a:rPr lang="de-DE" dirty="0" smtClean="0">
                <a:solidFill>
                  <a:srgbClr val="00589C"/>
                </a:solidFill>
              </a:rPr>
              <a:t> a spare </a:t>
            </a:r>
            <a:r>
              <a:rPr lang="de-DE" dirty="0" err="1" smtClean="0">
                <a:solidFill>
                  <a:srgbClr val="00589C"/>
                </a:solidFill>
              </a:rPr>
              <a:t>by</a:t>
            </a:r>
            <a:r>
              <a:rPr lang="de-DE" dirty="0" smtClean="0">
                <a:solidFill>
                  <a:srgbClr val="00589C"/>
                </a:solidFill>
              </a:rPr>
              <a:t> CPI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89C"/>
                </a:solidFill>
              </a:rPr>
              <a:t>Due </a:t>
            </a:r>
            <a:r>
              <a:rPr lang="de-DE" dirty="0" err="1" smtClean="0">
                <a:solidFill>
                  <a:srgbClr val="00589C"/>
                </a:solidFill>
              </a:rPr>
              <a:t>to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the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fact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that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the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IOT´s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aren´t</a:t>
            </a:r>
            <a:r>
              <a:rPr lang="de-DE" dirty="0" smtClean="0">
                <a:solidFill>
                  <a:srgbClr val="00589C"/>
                </a:solidFill>
              </a:rPr>
              <a:t> in </a:t>
            </a:r>
            <a:r>
              <a:rPr lang="de-DE" dirty="0" err="1" smtClean="0">
                <a:solidFill>
                  <a:srgbClr val="00589C"/>
                </a:solidFill>
              </a:rPr>
              <a:t>production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smtClean="0">
                <a:solidFill>
                  <a:srgbClr val="00589C"/>
                </a:solidFill>
              </a:rPr>
              <a:t>at CPI </a:t>
            </a:r>
            <a:r>
              <a:rPr lang="de-DE" dirty="0" err="1" smtClean="0">
                <a:solidFill>
                  <a:srgbClr val="00589C"/>
                </a:solidFill>
              </a:rPr>
              <a:t>anymore</a:t>
            </a:r>
            <a:r>
              <a:rPr lang="de-DE" dirty="0" smtClean="0">
                <a:solidFill>
                  <a:srgbClr val="00589C"/>
                </a:solidFill>
              </a:rPr>
              <a:t>, </a:t>
            </a:r>
            <a:r>
              <a:rPr lang="de-DE" dirty="0" err="1" smtClean="0">
                <a:solidFill>
                  <a:srgbClr val="00589C"/>
                </a:solidFill>
              </a:rPr>
              <a:t>the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price</a:t>
            </a:r>
            <a:r>
              <a:rPr lang="de-DE" dirty="0" smtClean="0">
                <a:solidFill>
                  <a:srgbClr val="00589C"/>
                </a:solidFill>
              </a:rPr>
              <a:t> was </a:t>
            </a:r>
            <a:r>
              <a:rPr lang="de-DE" dirty="0" err="1" smtClean="0">
                <a:solidFill>
                  <a:srgbClr val="00589C"/>
                </a:solidFill>
              </a:rPr>
              <a:t>tremendous</a:t>
            </a:r>
            <a:r>
              <a:rPr lang="de-DE" dirty="0" smtClean="0">
                <a:solidFill>
                  <a:srgbClr val="00589C"/>
                </a:solidFill>
              </a:rPr>
              <a:t> high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89C"/>
                </a:solidFill>
              </a:rPr>
              <a:t>Price ~ 80% </a:t>
            </a:r>
            <a:r>
              <a:rPr lang="de-DE" dirty="0" err="1" smtClean="0">
                <a:solidFill>
                  <a:srgbClr val="00589C"/>
                </a:solidFill>
              </a:rPr>
              <a:t>of</a:t>
            </a:r>
            <a:r>
              <a:rPr lang="de-DE" dirty="0" smtClean="0">
                <a:solidFill>
                  <a:srgbClr val="00589C"/>
                </a:solidFill>
              </a:rPr>
              <a:t> a </a:t>
            </a:r>
            <a:r>
              <a:rPr lang="de-DE" dirty="0" err="1" smtClean="0">
                <a:solidFill>
                  <a:srgbClr val="00589C"/>
                </a:solidFill>
              </a:rPr>
              <a:t>new</a:t>
            </a:r>
            <a:r>
              <a:rPr lang="de-DE" dirty="0" smtClean="0">
                <a:solidFill>
                  <a:srgbClr val="00589C"/>
                </a:solidFill>
              </a:rPr>
              <a:t> 80 kW SSA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 smtClean="0">
              <a:solidFill>
                <a:srgbClr val="00589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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decission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to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exchange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the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IOT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transmitter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by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a 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Money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expected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to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be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availble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beginning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of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2022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283968" y="5581620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smtClean="0">
                <a:solidFill>
                  <a:srgbClr val="00589C"/>
                </a:solidFill>
              </a:rPr>
              <a:t>80 kW 500 MHz IOT at MLS</a:t>
            </a:r>
            <a:endParaRPr lang="en-US" sz="1600" dirty="0">
              <a:solidFill>
                <a:srgbClr val="0058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62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Status </a:t>
            </a:r>
            <a:r>
              <a:rPr lang="de-DE" dirty="0" err="1" smtClean="0"/>
              <a:t>bERLinPro</a:t>
            </a:r>
            <a:r>
              <a:rPr lang="de-DE" dirty="0" smtClean="0"/>
              <a:t> </a:t>
            </a:r>
            <a:r>
              <a:rPr lang="de-DE" dirty="0" err="1" smtClean="0"/>
              <a:t>transmitters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Wolfgang Anders          Status RF at HZB             24th ESLS-RF Meeting  4.-6.11.2020     online by KIT             </a:t>
            </a:r>
            <a:fld id="{84F31298-D214-4A6C-A950-B43905410615}" type="slidenum">
              <a:rPr lang="de-DE" smtClean="0"/>
              <a:pPr>
                <a:defRPr/>
              </a:pPr>
              <a:t>9</a:t>
            </a:fld>
            <a:endParaRPr lang="de-DE" smtClean="0"/>
          </a:p>
          <a:p>
            <a:pPr>
              <a:defRPr/>
            </a:pPr>
            <a:endParaRPr lang="de-DE" dirty="0"/>
          </a:p>
        </p:txBody>
      </p:sp>
      <p:pic>
        <p:nvPicPr>
          <p:cNvPr id="2051" name="Picture 3" descr="D:\Dropbox\HZB Daten\Bilder_BESSY\BERLinPro\HF_Bilder_BP\DSC038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13561"/>
            <a:ext cx="3935190" cy="262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95536" y="908720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89C"/>
                </a:solidFill>
              </a:rPr>
              <a:t>At </a:t>
            </a:r>
            <a:r>
              <a:rPr lang="de-DE" dirty="0" err="1" smtClean="0">
                <a:solidFill>
                  <a:srgbClr val="00589C"/>
                </a:solidFill>
              </a:rPr>
              <a:t>bERLinPro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we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have</a:t>
            </a:r>
            <a:r>
              <a:rPr lang="de-DE" dirty="0" smtClean="0">
                <a:solidFill>
                  <a:srgbClr val="00589C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>
              <a:solidFill>
                <a:srgbClr val="00589C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589C"/>
                </a:solidFill>
              </a:rPr>
              <a:t>Three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klystron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transmitters</a:t>
            </a:r>
            <a:r>
              <a:rPr lang="de-DE" dirty="0" smtClean="0">
                <a:solidFill>
                  <a:srgbClr val="00589C"/>
                </a:solidFill>
              </a:rPr>
              <a:t> 290 kW </a:t>
            </a:r>
            <a:r>
              <a:rPr lang="de-DE" dirty="0" err="1" smtClean="0">
                <a:solidFill>
                  <a:srgbClr val="00589C"/>
                </a:solidFill>
              </a:rPr>
              <a:t>cw</a:t>
            </a:r>
            <a:r>
              <a:rPr lang="de-DE" dirty="0" smtClean="0">
                <a:solidFill>
                  <a:srgbClr val="00589C"/>
                </a:solidFill>
              </a:rPr>
              <a:t> 1.3 GHz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589C"/>
                </a:solidFill>
              </a:rPr>
              <a:t>One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transmitter</a:t>
            </a:r>
            <a:r>
              <a:rPr lang="de-DE" dirty="0" smtClean="0">
                <a:solidFill>
                  <a:srgbClr val="00589C"/>
                </a:solidFill>
              </a:rPr>
              <a:t> in </a:t>
            </a:r>
            <a:r>
              <a:rPr lang="de-DE" dirty="0" err="1" smtClean="0">
                <a:solidFill>
                  <a:srgbClr val="00589C"/>
                </a:solidFill>
              </a:rPr>
              <a:t>operation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for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coupler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tests</a:t>
            </a:r>
            <a:endParaRPr lang="de-DE" dirty="0" smtClean="0">
              <a:solidFill>
                <a:srgbClr val="00589C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589C"/>
                </a:solidFill>
              </a:rPr>
              <a:t>Two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transmitters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nearly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ready</a:t>
            </a:r>
            <a:r>
              <a:rPr lang="de-DE" dirty="0" smtClean="0">
                <a:solidFill>
                  <a:srgbClr val="00589C"/>
                </a:solidFill>
              </a:rPr>
              <a:t>, still </a:t>
            </a:r>
            <a:r>
              <a:rPr lang="de-DE" dirty="0" err="1" smtClean="0">
                <a:solidFill>
                  <a:srgbClr val="00589C"/>
                </a:solidFill>
              </a:rPr>
              <a:t>small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parts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of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installation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missing</a:t>
            </a:r>
            <a:endParaRPr lang="de-DE" dirty="0" smtClean="0">
              <a:solidFill>
                <a:srgbClr val="00589C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de-DE" dirty="0">
              <a:solidFill>
                <a:srgbClr val="00589C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589C"/>
                </a:solidFill>
              </a:rPr>
              <a:t>Five</a:t>
            </a:r>
            <a:r>
              <a:rPr lang="de-DE" dirty="0" smtClean="0">
                <a:solidFill>
                  <a:srgbClr val="00589C"/>
                </a:solidFill>
              </a:rPr>
              <a:t> 15 kW 1.3 GHz SSA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89C"/>
                </a:solidFill>
              </a:rPr>
              <a:t>All </a:t>
            </a:r>
            <a:r>
              <a:rPr lang="de-DE" dirty="0" err="1" smtClean="0">
                <a:solidFill>
                  <a:srgbClr val="00589C"/>
                </a:solidFill>
              </a:rPr>
              <a:t>delivered</a:t>
            </a:r>
            <a:endParaRPr lang="de-DE" dirty="0" smtClean="0">
              <a:solidFill>
                <a:srgbClr val="00589C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589C"/>
                </a:solidFill>
              </a:rPr>
              <a:t>Piping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and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mains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have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to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be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connected</a:t>
            </a:r>
            <a:r>
              <a:rPr lang="de-DE" dirty="0" smtClean="0">
                <a:solidFill>
                  <a:srgbClr val="00589C"/>
                </a:solidFill>
              </a:rPr>
              <a:t> (</a:t>
            </a:r>
            <a:r>
              <a:rPr lang="de-DE" dirty="0" err="1" smtClean="0">
                <a:solidFill>
                  <a:srgbClr val="00589C"/>
                </a:solidFill>
              </a:rPr>
              <a:t>problems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to</a:t>
            </a:r>
            <a:r>
              <a:rPr lang="de-DE" dirty="0" smtClean="0">
                <a:solidFill>
                  <a:srgbClr val="00589C"/>
                </a:solidFill>
              </a:rPr>
              <a:t> find </a:t>
            </a:r>
            <a:r>
              <a:rPr lang="de-DE" dirty="0" err="1" smtClean="0">
                <a:solidFill>
                  <a:srgbClr val="00589C"/>
                </a:solidFill>
              </a:rPr>
              <a:t>companies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for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this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work</a:t>
            </a:r>
            <a:r>
              <a:rPr lang="de-DE" dirty="0" smtClean="0">
                <a:solidFill>
                  <a:srgbClr val="00589C"/>
                </a:solidFill>
              </a:rPr>
              <a:t>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95536" y="3861048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endParaRPr lang="de-DE" dirty="0">
              <a:solidFill>
                <a:srgbClr val="00589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89C"/>
                </a:solidFill>
              </a:rPr>
              <a:t>15 kW 1.5 GHz &amp; 1.75 GHz SSA </a:t>
            </a:r>
            <a:r>
              <a:rPr lang="de-DE" dirty="0" err="1" smtClean="0">
                <a:solidFill>
                  <a:srgbClr val="00589C"/>
                </a:solidFill>
              </a:rPr>
              <a:t>for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SupraLab</a:t>
            </a:r>
            <a:r>
              <a:rPr lang="de-DE" dirty="0" smtClean="0">
                <a:solidFill>
                  <a:srgbClr val="00589C"/>
                </a:solidFill>
              </a:rPr>
              <a:t>/VSR Demo </a:t>
            </a:r>
            <a:r>
              <a:rPr lang="de-DE" dirty="0" err="1" smtClean="0">
                <a:solidFill>
                  <a:srgbClr val="00589C"/>
                </a:solidFill>
              </a:rPr>
              <a:t>module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test</a:t>
            </a:r>
            <a:r>
              <a:rPr lang="de-DE" dirty="0" smtClean="0">
                <a:solidFill>
                  <a:srgbClr val="00589C"/>
                </a:solidFill>
              </a:rPr>
              <a:t> will </a:t>
            </a:r>
            <a:r>
              <a:rPr lang="de-DE" dirty="0" err="1" smtClean="0">
                <a:solidFill>
                  <a:srgbClr val="00589C"/>
                </a:solidFill>
              </a:rPr>
              <a:t>be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delivered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within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the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next</a:t>
            </a:r>
            <a:r>
              <a:rPr lang="de-DE" dirty="0" smtClean="0">
                <a:solidFill>
                  <a:srgbClr val="00589C"/>
                </a:solidFill>
              </a:rPr>
              <a:t> half </a:t>
            </a:r>
            <a:r>
              <a:rPr lang="de-DE" dirty="0" err="1" smtClean="0">
                <a:solidFill>
                  <a:srgbClr val="00589C"/>
                </a:solidFill>
              </a:rPr>
              <a:t>year</a:t>
            </a:r>
            <a:r>
              <a:rPr lang="de-DE" dirty="0" smtClean="0">
                <a:solidFill>
                  <a:srgbClr val="00589C"/>
                </a:solidFill>
              </a:rPr>
              <a:t>.</a:t>
            </a:r>
            <a:endParaRPr lang="de-DE" dirty="0">
              <a:solidFill>
                <a:srgbClr val="00589C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898758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 smtClean="0">
                <a:solidFill>
                  <a:srgbClr val="00589C"/>
                </a:solidFill>
              </a:rPr>
              <a:t>Four</a:t>
            </a:r>
            <a:r>
              <a:rPr lang="de-DE" sz="1600" dirty="0" smtClean="0">
                <a:solidFill>
                  <a:srgbClr val="00589C"/>
                </a:solidFill>
              </a:rPr>
              <a:t> 15 kW 1.3 GHz SSA </a:t>
            </a:r>
            <a:endParaRPr lang="en-US" sz="1600" dirty="0">
              <a:solidFill>
                <a:srgbClr val="0058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1302</Words>
  <Application>Microsoft Office PowerPoint</Application>
  <PresentationFormat>Bildschirmpräsentation (4:3)</PresentationFormat>
  <Paragraphs>138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Larissa-Design</vt:lpstr>
      <vt:lpstr>Status of RF at HZB: BESSY II, MLS, bERLinPro and BESSY VSR</vt:lpstr>
      <vt:lpstr>Outline</vt:lpstr>
      <vt:lpstr>RF operation BESSY II</vt:lpstr>
      <vt:lpstr>Additional SSA transmitters for BESSY II booster</vt:lpstr>
      <vt:lpstr>AFT 500 MHz circulators new outfit</vt:lpstr>
      <vt:lpstr>3HC project -- beam test of 3rd harm HOM cavity</vt:lpstr>
      <vt:lpstr>BESSY digital LLRF plans</vt:lpstr>
      <vt:lpstr>MLS goes SSA  </vt:lpstr>
      <vt:lpstr>Status bERLinPro transmitters</vt:lpstr>
      <vt:lpstr>New project structure bERLinPro</vt:lpstr>
      <vt:lpstr>BESSY VSR goes VSR DEMO</vt:lpstr>
      <vt:lpstr>Farewell to Grzegorz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Monica Mantel</dc:creator>
  <cp:lastModifiedBy>Admin</cp:lastModifiedBy>
  <cp:revision>529</cp:revision>
  <cp:lastPrinted>2019-10-17T09:31:50Z</cp:lastPrinted>
  <dcterms:created xsi:type="dcterms:W3CDTF">2009-04-16T12:28:49Z</dcterms:created>
  <dcterms:modified xsi:type="dcterms:W3CDTF">2020-11-04T09:01:36Z</dcterms:modified>
</cp:coreProperties>
</file>