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94" r:id="rId2"/>
    <p:sldMasterId id="2147483682" r:id="rId3"/>
    <p:sldMasterId id="2147483708" r:id="rId4"/>
  </p:sldMasterIdLst>
  <p:notesMasterIdLst>
    <p:notesMasterId r:id="rId22"/>
  </p:notesMasterIdLst>
  <p:handoutMasterIdLst>
    <p:handoutMasterId r:id="rId23"/>
  </p:handoutMasterIdLst>
  <p:sldIdLst>
    <p:sldId id="268" r:id="rId5"/>
    <p:sldId id="295" r:id="rId6"/>
    <p:sldId id="313" r:id="rId7"/>
    <p:sldId id="270" r:id="rId8"/>
    <p:sldId id="312" r:id="rId9"/>
    <p:sldId id="311" r:id="rId10"/>
    <p:sldId id="293" r:id="rId11"/>
    <p:sldId id="263" r:id="rId12"/>
    <p:sldId id="310" r:id="rId13"/>
    <p:sldId id="271" r:id="rId14"/>
    <p:sldId id="294" r:id="rId15"/>
    <p:sldId id="265" r:id="rId16"/>
    <p:sldId id="291" r:id="rId17"/>
    <p:sldId id="283" r:id="rId18"/>
    <p:sldId id="314" r:id="rId19"/>
    <p:sldId id="315" r:id="rId20"/>
    <p:sldId id="275" r:id="rId21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2" autoAdjust="0"/>
  </p:normalViewPr>
  <p:slideViewPr>
    <p:cSldViewPr showGuides="1">
      <p:cViewPr varScale="1">
        <p:scale>
          <a:sx n="95" d="100"/>
          <a:sy n="95" d="100"/>
        </p:scale>
        <p:origin x="67" y="26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bousonville\Documents\1%20Cockpit\0%20Aktuell\2023_07_Datenauswertung_therm_Untersuchungen_Cavity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bousonville\Documents\1%20Cockpit\0%20Aktuell\2023_07_Datenauswertung_therm_Untersuchungen_Cavity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1125109361329828E-2"/>
          <c:y val="2.5497594050743658E-2"/>
          <c:w val="0.7197220034995625"/>
          <c:h val="0.85318241469816269"/>
        </c:manualLayout>
      </c:layout>
      <c:scatterChart>
        <c:scatterStyle val="lineMarker"/>
        <c:varyColors val="0"/>
        <c:ser>
          <c:idx val="0"/>
          <c:order val="0"/>
          <c:tx>
            <c:strRef>
              <c:f>Ergebnisdaten!$M$3</c:f>
              <c:strCache>
                <c:ptCount val="1"/>
                <c:pt idx="0">
                  <c:v>Absorber</c:v>
                </c:pt>
              </c:strCache>
            </c:strRef>
          </c:tx>
          <c:spPr>
            <a:ln w="19046" cap="rnd">
              <a:solidFill>
                <a:srgbClr val="4472C4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Ref>
              <c:f>Ergebnisdaten!$B$8:$K$8</c:f>
              <c:numCache>
                <c:formatCode>0.0</c:formatCode>
                <c:ptCount val="10"/>
                <c:pt idx="0">
                  <c:v>100.1</c:v>
                </c:pt>
                <c:pt idx="1">
                  <c:v>200.20000000000002</c:v>
                </c:pt>
                <c:pt idx="2">
                  <c:v>300.39999999999998</c:v>
                </c:pt>
                <c:pt idx="3">
                  <c:v>400.6</c:v>
                </c:pt>
                <c:pt idx="4">
                  <c:v>500.7</c:v>
                </c:pt>
                <c:pt idx="5">
                  <c:v>600.9</c:v>
                </c:pt>
                <c:pt idx="6">
                  <c:v>701</c:v>
                </c:pt>
                <c:pt idx="7">
                  <c:v>801.1</c:v>
                </c:pt>
                <c:pt idx="8">
                  <c:v>903.6</c:v>
                </c:pt>
                <c:pt idx="9">
                  <c:v>1004.3000000000001</c:v>
                </c:pt>
              </c:numCache>
            </c:numRef>
          </c:xVal>
          <c:yVal>
            <c:numRef>
              <c:f>Ergebnisdaten!$B$3:$K$3</c:f>
              <c:numCache>
                <c:formatCode>General</c:formatCode>
                <c:ptCount val="10"/>
                <c:pt idx="0">
                  <c:v>230.4</c:v>
                </c:pt>
                <c:pt idx="1">
                  <c:v>329.3</c:v>
                </c:pt>
                <c:pt idx="2">
                  <c:v>398.2</c:v>
                </c:pt>
                <c:pt idx="3">
                  <c:v>452.2</c:v>
                </c:pt>
                <c:pt idx="4">
                  <c:v>497</c:v>
                </c:pt>
                <c:pt idx="5">
                  <c:v>535.70000000000005</c:v>
                </c:pt>
                <c:pt idx="6">
                  <c:v>569.79999999999995</c:v>
                </c:pt>
                <c:pt idx="7">
                  <c:v>600.5</c:v>
                </c:pt>
                <c:pt idx="8">
                  <c:v>622.9</c:v>
                </c:pt>
                <c:pt idx="9">
                  <c:v>655.29999999999995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C0-4BEE-BB11-EB11A8AA0EF2}"/>
            </c:ext>
          </c:extLst>
        </c:ser>
        <c:ser>
          <c:idx val="1"/>
          <c:order val="1"/>
          <c:tx>
            <c:strRef>
              <c:f>Ergebnisdaten!$M$2</c:f>
              <c:strCache>
                <c:ptCount val="1"/>
                <c:pt idx="0">
                  <c:v>Cavity</c:v>
                </c:pt>
              </c:strCache>
            </c:strRef>
          </c:tx>
          <c:spPr>
            <a:ln w="19046" cap="rnd">
              <a:solidFill>
                <a:srgbClr val="ED7D31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Ref>
              <c:f>Ergebnisdaten!$B$8:$K$8</c:f>
              <c:numCache>
                <c:formatCode>0.0</c:formatCode>
                <c:ptCount val="10"/>
                <c:pt idx="0">
                  <c:v>100.1</c:v>
                </c:pt>
                <c:pt idx="1">
                  <c:v>200.20000000000002</c:v>
                </c:pt>
                <c:pt idx="2">
                  <c:v>300.39999999999998</c:v>
                </c:pt>
                <c:pt idx="3">
                  <c:v>400.6</c:v>
                </c:pt>
                <c:pt idx="4">
                  <c:v>500.7</c:v>
                </c:pt>
                <c:pt idx="5">
                  <c:v>600.9</c:v>
                </c:pt>
                <c:pt idx="6">
                  <c:v>701</c:v>
                </c:pt>
                <c:pt idx="7">
                  <c:v>801.1</c:v>
                </c:pt>
                <c:pt idx="8">
                  <c:v>903.6</c:v>
                </c:pt>
                <c:pt idx="9">
                  <c:v>1004.3000000000001</c:v>
                </c:pt>
              </c:numCache>
            </c:numRef>
          </c:xVal>
          <c:yVal>
            <c:numRef>
              <c:f>Ergebnisdaten!$B$2:$K$2</c:f>
              <c:numCache>
                <c:formatCode>General</c:formatCode>
                <c:ptCount val="10"/>
                <c:pt idx="0">
                  <c:v>30.5</c:v>
                </c:pt>
                <c:pt idx="1">
                  <c:v>30.8</c:v>
                </c:pt>
                <c:pt idx="2">
                  <c:v>31</c:v>
                </c:pt>
                <c:pt idx="3">
                  <c:v>31.3</c:v>
                </c:pt>
                <c:pt idx="4">
                  <c:v>31.5</c:v>
                </c:pt>
                <c:pt idx="5">
                  <c:v>31.6</c:v>
                </c:pt>
                <c:pt idx="6">
                  <c:v>31.8</c:v>
                </c:pt>
                <c:pt idx="7">
                  <c:v>32</c:v>
                </c:pt>
                <c:pt idx="8">
                  <c:v>32.1</c:v>
                </c:pt>
                <c:pt idx="9">
                  <c:v>32.200000000000003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C0-4BEE-BB11-EB11A8AA0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606624"/>
        <c:axId val="675060720"/>
      </c:scatterChart>
      <c:valAx>
        <c:axId val="675060720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de-DE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Temperature [°C]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653277194517352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de-DE"/>
          </a:p>
        </c:txPr>
        <c:crossAx val="674606624"/>
        <c:crosses val="autoZero"/>
        <c:crossBetween val="midCat"/>
      </c:valAx>
      <c:valAx>
        <c:axId val="674606624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de-DE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Heat load in absorber [W]</a:t>
                </a:r>
              </a:p>
            </c:rich>
          </c:tx>
          <c:layout>
            <c:manualLayout>
              <c:xMode val="edge"/>
              <c:yMode val="edge"/>
              <c:x val="0.2984916885389326"/>
              <c:y val="0.90182852143482062"/>
            </c:manualLayout>
          </c:layout>
          <c:overlay val="0"/>
          <c:spPr>
            <a:noFill/>
            <a:ln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de-DE"/>
          </a:p>
        </c:txPr>
        <c:crossAx val="675060720"/>
        <c:crosses val="autoZero"/>
        <c:crossBetween val="midCat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de-DE" sz="1000" b="0" i="0" u="none" strike="noStrike" kern="1200" baseline="0">
          <a:solidFill>
            <a:srgbClr val="000000"/>
          </a:solidFill>
          <a:latin typeface="Calibri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de-DE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Heat dissipation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6.8458442694663169E-2"/>
          <c:y val="0.108830927384077"/>
          <c:w val="0.73238867016622922"/>
          <c:h val="0.76984908136482932"/>
        </c:manualLayout>
      </c:layout>
      <c:scatterChart>
        <c:scatterStyle val="lineMarker"/>
        <c:varyColors val="0"/>
        <c:ser>
          <c:idx val="1"/>
          <c:order val="0"/>
          <c:tx>
            <c:strRef>
              <c:f>Ergebnisdaten!$M$5</c:f>
              <c:strCache>
                <c:ptCount val="1"/>
                <c:pt idx="0">
                  <c:v>Radiation</c:v>
                </c:pt>
              </c:strCache>
            </c:strRef>
          </c:tx>
          <c:spPr>
            <a:ln w="19046" cap="rnd">
              <a:solidFill>
                <a:srgbClr val="ED7D31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Ref>
              <c:f>Ergebnisdaten!$B$8:$K$8</c:f>
              <c:numCache>
                <c:formatCode>0.0</c:formatCode>
                <c:ptCount val="10"/>
                <c:pt idx="0">
                  <c:v>100.1</c:v>
                </c:pt>
                <c:pt idx="1">
                  <c:v>200.20000000000002</c:v>
                </c:pt>
                <c:pt idx="2">
                  <c:v>300.39999999999998</c:v>
                </c:pt>
                <c:pt idx="3">
                  <c:v>400.6</c:v>
                </c:pt>
                <c:pt idx="4">
                  <c:v>500.7</c:v>
                </c:pt>
                <c:pt idx="5">
                  <c:v>600.9</c:v>
                </c:pt>
                <c:pt idx="6">
                  <c:v>701</c:v>
                </c:pt>
                <c:pt idx="7">
                  <c:v>801.1</c:v>
                </c:pt>
                <c:pt idx="8">
                  <c:v>903.6</c:v>
                </c:pt>
                <c:pt idx="9">
                  <c:v>1004.3000000000001</c:v>
                </c:pt>
              </c:numCache>
            </c:numRef>
          </c:xVal>
          <c:yVal>
            <c:numRef>
              <c:f>Ergebnisdaten!$B$5:$K$5</c:f>
              <c:numCache>
                <c:formatCode>General</c:formatCode>
                <c:ptCount val="10"/>
                <c:pt idx="0">
                  <c:v>67</c:v>
                </c:pt>
                <c:pt idx="1">
                  <c:v>147.30000000000001</c:v>
                </c:pt>
                <c:pt idx="2">
                  <c:v>232.3</c:v>
                </c:pt>
                <c:pt idx="3">
                  <c:v>319.7</c:v>
                </c:pt>
                <c:pt idx="4">
                  <c:v>408.7</c:v>
                </c:pt>
                <c:pt idx="5">
                  <c:v>498.8</c:v>
                </c:pt>
                <c:pt idx="6">
                  <c:v>589.70000000000005</c:v>
                </c:pt>
                <c:pt idx="7">
                  <c:v>681.7</c:v>
                </c:pt>
                <c:pt idx="8">
                  <c:v>776.7</c:v>
                </c:pt>
                <c:pt idx="9">
                  <c:v>870.7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DE-446E-AEBC-6F1BC3B2331C}"/>
            </c:ext>
          </c:extLst>
        </c:ser>
        <c:ser>
          <c:idx val="0"/>
          <c:order val="1"/>
          <c:tx>
            <c:strRef>
              <c:f>Ergebnisdaten!$M$4</c:f>
              <c:strCache>
                <c:ptCount val="1"/>
                <c:pt idx="0">
                  <c:v>Conduction</c:v>
                </c:pt>
              </c:strCache>
            </c:strRef>
          </c:tx>
          <c:spPr>
            <a:ln w="19046" cap="rnd">
              <a:solidFill>
                <a:srgbClr val="4472C4"/>
              </a:solidFill>
              <a:prstDash val="solid"/>
              <a:round/>
            </a:ln>
          </c:spPr>
          <c:marker>
            <c:symbol val="circle"/>
            <c:size val="5"/>
          </c:marker>
          <c:xVal>
            <c:numRef>
              <c:f>Ergebnisdaten!$B$8:$K$8</c:f>
              <c:numCache>
                <c:formatCode>0.0</c:formatCode>
                <c:ptCount val="10"/>
                <c:pt idx="0">
                  <c:v>100.1</c:v>
                </c:pt>
                <c:pt idx="1">
                  <c:v>200.20000000000002</c:v>
                </c:pt>
                <c:pt idx="2">
                  <c:v>300.39999999999998</c:v>
                </c:pt>
                <c:pt idx="3">
                  <c:v>400.6</c:v>
                </c:pt>
                <c:pt idx="4">
                  <c:v>500.7</c:v>
                </c:pt>
                <c:pt idx="5">
                  <c:v>600.9</c:v>
                </c:pt>
                <c:pt idx="6">
                  <c:v>701</c:v>
                </c:pt>
                <c:pt idx="7">
                  <c:v>801.1</c:v>
                </c:pt>
                <c:pt idx="8">
                  <c:v>903.6</c:v>
                </c:pt>
                <c:pt idx="9">
                  <c:v>1004.3000000000001</c:v>
                </c:pt>
              </c:numCache>
            </c:numRef>
          </c:xVal>
          <c:yVal>
            <c:numRef>
              <c:f>Ergebnisdaten!$B$4:$K$4</c:f>
              <c:numCache>
                <c:formatCode>General</c:formatCode>
                <c:ptCount val="10"/>
                <c:pt idx="0">
                  <c:v>33.1</c:v>
                </c:pt>
                <c:pt idx="1">
                  <c:v>52.9</c:v>
                </c:pt>
                <c:pt idx="2">
                  <c:v>68.099999999999994</c:v>
                </c:pt>
                <c:pt idx="3">
                  <c:v>80.900000000000006</c:v>
                </c:pt>
                <c:pt idx="4">
                  <c:v>92</c:v>
                </c:pt>
                <c:pt idx="5">
                  <c:v>102.1</c:v>
                </c:pt>
                <c:pt idx="6">
                  <c:v>111.3</c:v>
                </c:pt>
                <c:pt idx="7">
                  <c:v>119.4</c:v>
                </c:pt>
                <c:pt idx="8">
                  <c:v>126.9</c:v>
                </c:pt>
                <c:pt idx="9">
                  <c:v>133.6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DE-446E-AEBC-6F1BC3B23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624736"/>
        <c:axId val="674622576"/>
      </c:scatterChart>
      <c:valAx>
        <c:axId val="674622576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de-DE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Heat power [W]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653277194517352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de-DE"/>
          </a:p>
        </c:txPr>
        <c:crossAx val="674624736"/>
        <c:crosses val="autoZero"/>
        <c:crossBetween val="midCat"/>
      </c:valAx>
      <c:valAx>
        <c:axId val="674624736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de-DE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Heat load in absorber [W]</a:t>
                </a:r>
              </a:p>
            </c:rich>
          </c:tx>
          <c:layout>
            <c:manualLayout>
              <c:xMode val="edge"/>
              <c:yMode val="edge"/>
              <c:x val="0.2984916885389326"/>
              <c:y val="0.90182852143482062"/>
            </c:manualLayout>
          </c:layout>
          <c:overlay val="0"/>
          <c:spPr>
            <a:noFill/>
            <a:ln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de-DE"/>
          </a:p>
        </c:txPr>
        <c:crossAx val="674622576"/>
        <c:crosses val="autoZero"/>
        <c:crossBetween val="midCat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de-DE" sz="1000" b="0" i="0" u="none" strike="noStrike" kern="1200" baseline="0">
          <a:solidFill>
            <a:srgbClr val="000000"/>
          </a:solidFill>
          <a:latin typeface="Calibri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3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623987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342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88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05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9EAB4-9C38-4A40-B5DD-3265264D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DC9073-A26D-4706-8EDE-543CE5E5F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0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D5DBE-FB78-44F2-A401-2284D635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FA24C4-CD8C-4AFC-A448-015DEF1A7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0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390AA-36DA-4782-A6F2-EA5EF06C6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AE24DE-FB39-46E1-B823-F2E0C3943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8B10EF-DBB8-4FA8-9806-2587CED0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863175-3A4B-4082-8B73-A5D8A522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01E22F-B919-4C0E-B193-8CB8B3FD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B084C-9A6C-4B67-A362-1230C6A3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394B4-52F7-4721-BFEB-32B4EF914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F033CA-4CC7-46B8-A151-5819F4EB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0F61B6-BDFB-4B78-BC2B-8E3079DE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292114-7BB6-4B7B-829C-D2084761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32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EAF59-E40F-48EE-98AC-45E09D90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456133-C78E-410D-9376-491094C1A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8D432B-0D31-45E3-8E4A-B3368878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C71821-22A4-46EB-8E67-2808E61A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9F8C19-4CCB-4AC7-BB40-657BAA45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15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F3AA9-EE25-44AB-93E7-E7942178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FD8C46-824A-457D-9147-7EF68C1B1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C3E5ED-EF63-4A35-B54F-9C709E2C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A30C63-A8F2-4FE3-8BCA-8C7C1048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C4C633-5344-438E-9290-6DFA1BF6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821EDA-13BA-453B-B961-DCE869D6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7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6CAAF-7938-4578-BD77-7C010838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BC34B8-9257-4AFE-AFCC-6EAB19178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785506-B863-4D72-81E3-5D4BA030D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C1FCE7-3CB5-47CE-A0A6-B55BF1AFB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316D32-C247-4BA6-A27A-D166E826E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AA2AF7-F1D2-47C9-8EC9-FA4E515B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48CB14-7C1A-4E8A-A3BC-8B3CCD77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B2B56C4-EF92-4345-8E21-F05B24FC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78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D6F70-11D9-44E2-BF95-DC169E57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C6267-C2A3-4AD3-B35B-38A50867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282BDF-ECDB-41A8-91F6-E61C032D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67FB2D-88BC-4B50-898C-406D3785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BFA295-93B5-414F-A891-4D50595F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FEFB48-0CDE-45B7-836D-C395559E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B4D538-CA73-42F7-85CB-5A69778C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6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39ACF-D6AD-4C94-92AD-0EE67FD3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71C481-8852-4E6E-9C3E-5BAA59004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F026CE-5BAC-4291-A372-1E5404FEC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1F61C7-3F3B-4082-B92B-353955F0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F30FF1-B55A-417D-ADAF-9079A5D2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51DBB7-2156-43C4-9C87-8613F033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42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49C30-E58B-427D-AD5D-8DB8208E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AC7FD63-8782-47C9-9CE4-DC87F35F1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166040-9D4F-49BE-B298-130DA0B0D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BD164C-04DE-4D15-A5E5-A2A06DD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75AC1E-6B95-4286-8922-D9659969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71F923-DEB9-464C-8330-F12C1F38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FCC8B-8283-4476-AF22-C22AA7C7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19AE1A5-362F-4EC1-8CDD-7EDA5EBF5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1B52F2-D854-4666-865D-61432308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6CC7E3-7801-49E4-BA0F-5D969BB2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3EB99F-65FD-4835-A575-93735AAB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07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3217A56-60EB-4C3D-AC7F-5EC27F9DE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158C51-A25C-4849-9DD6-EE37A46FB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971A0E-7E53-414D-A518-0ADADA73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DF7C6D-6226-425A-9E82-9AD61D55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EE0FB-40A1-468B-83DB-61B92749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8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4C8FF-B349-4F59-922D-2E4E73A1D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E25638-1C78-46FF-AE6C-66A2B676D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CC7648-19C8-4E4E-B155-A2BA28AE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5E10ED-EAC1-4CFC-85F2-A766E119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F41251-7023-40B3-9AA6-8516F736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7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637E1-EC7D-44C6-9818-2265B9A4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A83F2C-20A9-4DBE-A77D-F7FA26A28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A4232-FB60-49DE-826D-C8E85D6F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42EFB-263D-4EFE-9BB3-9CD3B13B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C1AF17-ABCB-4CF9-B740-2B340EDC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3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934CD-B424-4C10-8EB9-8FC5D390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09F9CB-9574-451D-9F68-022275083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D5DDCD-4BE4-428F-ACCF-E9AD7600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639AC9-560A-4EF8-984A-C5CB3E92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8B0A9A-0220-4B21-84AE-DE1484BA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6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EF8CF-C173-4CEF-940E-02181CAD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582E0-2C58-4A69-8C4B-E51A309BE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975510-B520-4998-B351-8A99E39D9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EF1CBA-6E95-4361-B05D-B1D724AF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A96ADB-3036-407F-AF86-2849A8BF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2481A7-656B-46DA-8427-29988E32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58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0F6A4-0AF9-428A-8AF7-FDE79726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B9D342-24F6-41A6-AF6C-2BADEEF1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10BB0B-4EEE-42B8-A1B7-A6A2169F9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0C26C6-9043-4D25-B5F7-AAE0614FE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D538C1-A471-4140-A9BD-718FFF28B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796A09-688B-4526-BEFF-68AE059A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33C7E5B-F5E0-47AA-A96B-02E3CEA9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FC2664-B155-418A-9D22-1D9ECBD4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12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51911-6520-4C24-A614-BDF10618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BAAA28-9C3C-4F42-8F3D-502E7A41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9817E5-F46E-4A9C-833A-929750F8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68870E-2E68-463C-BF79-D2145589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64ECC1-017B-46D6-B8A4-2FCFFA19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2B8458-BDC2-498A-98F1-D7C6AE2A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789994-C5D4-45A5-85EC-AC2135EE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3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D59BB-0B4B-4934-B491-2A43E4CC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A3514-7305-441B-A460-1FE017CF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15FF9A-612B-4BA3-93A1-BD8D8377D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624A69-CD6F-4C72-A8A4-35A8C70A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1D4EE9-AA44-4D2C-98F1-47DC4F0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5F2AFB-CD71-4D50-91CB-0AAF834C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68704-9B2F-4BE7-A03D-380AC1CE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B06DAD-92C4-4130-B423-45E54886D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A9B274-3CF5-4C66-B118-24628F29A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971B0F-B688-480F-9B48-2FED3EFB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865D1D-94E9-4AE4-A5EC-7FE18834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28C7E3-2AE6-4A13-AED4-093F15DF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99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C5823-38B2-4679-A6AC-A699C7FD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EC646B-6A64-4C07-9806-66C71EE67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275DB0-0B64-46BE-8C60-23F76213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B3A4E0-B54A-4374-85EB-B878542A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D518ED-FF03-43EC-B4B2-C228BB36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15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C4DC18B-AD17-4102-B871-19BA76A32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6AA4F1-6FA5-4139-9886-E536FB5EB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59B160-DD27-4847-A0D3-A533489D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AABFF2-C67D-4E27-AE5C-175454B4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4C5AB-D769-4329-AD15-2A8396A4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EADFBD-5C68-44C1-B214-966174229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679D06C-54BB-4197-89DA-D17D42621B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21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D67D75F-5663-481F-B921-92DF9EEC0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E6AC820-2D67-4AD5-95E5-15E2EBBCA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3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0486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5857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8020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5372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866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0425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00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330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40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9742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2004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0226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37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8397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647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B8417E-CE80-46AF-BDBE-973CD8216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6208AE7-A6A8-4431-825C-65651D6D0681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4F74FCF-4724-4E09-A6C9-6E5D769F8D96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</p:spTree>
    <p:extLst>
      <p:ext uri="{BB962C8B-B14F-4D97-AF65-F5344CB8AC3E}">
        <p14:creationId xmlns:p14="http://schemas.microsoft.com/office/powerpoint/2010/main" val="414207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Development of a Single Mode Cavity for the Third Harmonic RF-System of PETRA IV, Triest, 26'th ESLS Workshop, November 8.-9..2023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706" r:id="rId19"/>
    <p:sldLayoutId id="2147483707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A61BAA-9A15-4587-82C0-C485F76B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67C532-9254-419F-A972-7610392A6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ADCB55-AC5A-485C-8BCF-EDC5DC9B3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C7CE16-76DD-4AFA-B1A8-F8287D5F6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6DB00F-873D-43E3-BC42-98127851E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B629-492B-49C8-9B94-8F279CFE77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EA9D8E-47E2-46E7-814F-0E2BC86C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C0582C-10A2-4AE9-86DC-931BE5541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2B8794-771E-455F-A1F0-3F4F70A92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2F15DD-BB57-4031-A938-84A8A8921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4910E2-89EB-4F0E-BB1A-87F4A2C55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5801F-46DA-491F-BAB5-50AA499564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Development of a Single Mode Cavity for the Third Harmonic RF-System of PETRA IV, Triest, 26'th ESLS Workshop, November 8.-9..2023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D7929EE-BCAB-4386-9EE9-A399C19032CB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F05ABF5-4790-4448-8D89-8108E6BBE91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3" orient="horz" pos="913" userDrawn="1">
          <p15:clr>
            <a:srgbClr val="F26B43"/>
          </p15:clr>
        </p15:guide>
        <p15:guide id="14" pos="3885" userDrawn="1">
          <p15:clr>
            <a:srgbClr val="F26B43"/>
          </p15:clr>
        </p15:guide>
        <p15:guide id="15" pos="3795" userDrawn="1">
          <p15:clr>
            <a:srgbClr val="F26B43"/>
          </p15:clr>
        </p15:guide>
        <p15:guide id="16" pos="7423" userDrawn="1">
          <p15:clr>
            <a:srgbClr val="F26B43"/>
          </p15:clr>
        </p15:guide>
        <p15:guide id="17" pos="257" userDrawn="1">
          <p15:clr>
            <a:srgbClr val="F26B43"/>
          </p15:clr>
        </p15:guide>
        <p15:guide id="18" orient="horz" pos="4042" userDrawn="1">
          <p15:clr>
            <a:srgbClr val="F26B43"/>
          </p15:clr>
        </p15:guide>
        <p15:guide id="19" orient="horz" pos="2432" userDrawn="1">
          <p15:clr>
            <a:srgbClr val="F26B43"/>
          </p15:clr>
        </p15:guide>
        <p15:guide id="20" orient="horz" pos="2523" userDrawn="1">
          <p15:clr>
            <a:srgbClr val="F26B43"/>
          </p15:clr>
        </p15:guide>
        <p15:guide id="21" pos="2593" userDrawn="1">
          <p15:clr>
            <a:srgbClr val="F26B43"/>
          </p15:clr>
        </p15:guide>
        <p15:guide id="22" pos="2683" userDrawn="1">
          <p15:clr>
            <a:srgbClr val="F26B43"/>
          </p15:clr>
        </p15:guide>
        <p15:guide id="23" pos="4997" userDrawn="1">
          <p15:clr>
            <a:srgbClr val="F26B43"/>
          </p15:clr>
        </p15:guide>
        <p15:guide id="24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4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91997" cy="3428999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000" y="1440000"/>
            <a:ext cx="11376025" cy="1099777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PETRA-IV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000" y="2484000"/>
            <a:ext cx="11376025" cy="88933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Development of a Single Mode Cavity for the Third Harmonic RF-System of PETRA IV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26’th ESLS Workshop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32000" y="4104000"/>
            <a:ext cx="11369548" cy="70037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Hülsmann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DESY - MHF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Triest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November 8 - 9, 2023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540000"/>
            <a:ext cx="23444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5EC67B-3AED-F933-E715-3E1DFC86C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420888"/>
            <a:ext cx="6051401" cy="30966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99A5261-77E4-F4D9-3525-3399938AF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492896"/>
            <a:ext cx="3400283" cy="2916000"/>
          </a:xfrm>
          <a:prstGeom prst="rect">
            <a:avLst/>
          </a:prstGeom>
        </p:spPr>
      </p:pic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9BB64FE0-40EF-3A94-33C3-8FDCED2AAC3F}"/>
              </a:ext>
            </a:extLst>
          </p:cNvPr>
          <p:cNvSpPr txBox="1">
            <a:spLocks/>
          </p:cNvSpPr>
          <p:nvPr/>
        </p:nvSpPr>
        <p:spPr>
          <a:xfrm>
            <a:off x="1343472" y="5517232"/>
            <a:ext cx="9948936" cy="966639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Fig. 8: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Example how to fix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siliconcarbide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rings in the cavity. A tungsten spring in a groove fixes the rings in their position.</a:t>
            </a:r>
          </a:p>
          <a:p>
            <a:pPr marL="0" indent="0" algn="just">
              <a:buNone/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Picture: T.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Iganaki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, C. Kondo, H.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Maesaka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, T. Ohshima, Y.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Otake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, T. Sakurai, K.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Shirasawa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and T.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Shintake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: “High-gradient C-band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for a compact x-ray free-electron laser facility”, Physical Review special topics-Accelerators and Beams, 17, 080702 (2014)</a:t>
            </a:r>
          </a:p>
          <a:p>
            <a:pPr marL="0" indent="0" algn="just">
              <a:buNone/>
            </a:pPr>
            <a:endParaRPr lang="en-US" sz="1400" dirty="0"/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436CA2A3-A9A6-E4B8-298F-860DD0E5E738}"/>
              </a:ext>
            </a:extLst>
          </p:cNvPr>
          <p:cNvSpPr txBox="1">
            <a:spLocks/>
          </p:cNvSpPr>
          <p:nvPr/>
        </p:nvSpPr>
        <p:spPr>
          <a:xfrm>
            <a:off x="326027" y="1040041"/>
            <a:ext cx="9192854" cy="1398687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Due to the different thermal expansion of copper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 ring cannot be soldered in place, because it may become very hot. Therefore, the ring is fixed by a tungsten or stainless steel spring [4].</a:t>
            </a:r>
          </a:p>
          <a:p>
            <a:pPr marL="0" indent="0" algn="just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Maximum HOM-power to the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SiC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-ring: 110 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F34DE8-6E63-4A3C-B68F-4E064BF83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FC3EF32-ECCE-4BE4-9B84-072CFCE7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8352308" cy="45109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5. Power Load for the HOM-Damper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D0ACE3-8FA4-43C9-8421-8FE13BCF3163}"/>
              </a:ext>
            </a:extLst>
          </p:cNvPr>
          <p:cNvSpPr txBox="1"/>
          <p:nvPr/>
        </p:nvSpPr>
        <p:spPr>
          <a:xfrm>
            <a:off x="335360" y="764704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</a:rPr>
              <a:t>5.3 </a:t>
            </a:r>
            <a:r>
              <a:rPr lang="de-DE" b="1" dirty="0" err="1">
                <a:solidFill>
                  <a:srgbClr val="FFC000"/>
                </a:solidFill>
              </a:rPr>
              <a:t>How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to</a:t>
            </a:r>
            <a:r>
              <a:rPr lang="de-DE" b="1" dirty="0">
                <a:solidFill>
                  <a:srgbClr val="FFC000"/>
                </a:solidFill>
              </a:rPr>
              <a:t> fix </a:t>
            </a:r>
            <a:r>
              <a:rPr lang="de-DE" b="1" dirty="0" err="1">
                <a:solidFill>
                  <a:srgbClr val="FFC000"/>
                </a:solidFill>
              </a:rPr>
              <a:t>the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SiC</a:t>
            </a:r>
            <a:r>
              <a:rPr lang="de-DE" b="1" dirty="0">
                <a:solidFill>
                  <a:srgbClr val="FFC000"/>
                </a:solidFill>
              </a:rPr>
              <a:t>-ring </a:t>
            </a:r>
            <a:r>
              <a:rPr lang="de-DE" b="1" dirty="0" err="1">
                <a:solidFill>
                  <a:srgbClr val="FFC000"/>
                </a:solidFill>
              </a:rPr>
              <a:t>to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the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copper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structure</a:t>
            </a:r>
            <a:endParaRPr lang="de-D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9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CEE91CE-195B-CEEC-F92E-7391DC57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4ED13CF-E8DB-2C1E-B84D-3ACB1CAE6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340768"/>
            <a:ext cx="4248496" cy="3150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7">
                <a:extLst>
                  <a:ext uri="{FF2B5EF4-FFF2-40B4-BE49-F238E27FC236}">
                    <a16:creationId xmlns:a16="http://schemas.microsoft.com/office/drawing/2014/main" id="{A73755D4-44BA-A662-08D3-CF5EBAFFE9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388" y="1340767"/>
                <a:ext cx="6975772" cy="4947645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6195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53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20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38275" indent="-27622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Material characteristics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Exemplary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SiC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material for preliminary design decisions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High pressure sintered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SiC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material is required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the graphical representation on the right, only the blue-colored material is suitable, namely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SiC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-A [5]</a:t>
                </a:r>
              </a:p>
              <a:p>
                <a:pPr>
                  <a:spcAft>
                    <a:spcPts val="0"/>
                  </a:spcAft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Electromagnetic material properties used for the calculations</a:t>
                </a:r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=20−5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∙(1 −0.25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1950" lvl="1" indent="0">
                  <a:spcAft>
                    <a:spcPts val="0"/>
                  </a:spcAft>
                  <a:buNone/>
                </a:pP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sz="1600" dirty="0"/>
              </a:p>
              <a:p>
                <a:pPr>
                  <a:spcAft>
                    <a:spcPts val="0"/>
                  </a:spcAft>
                </a:pPr>
                <a:endParaRPr lang="en-US" sz="1600" dirty="0"/>
              </a:p>
              <a:p>
                <a:pPr>
                  <a:spcAft>
                    <a:spcPts val="0"/>
                  </a:spcAft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Textplatzhalter 7">
                <a:extLst>
                  <a:ext uri="{FF2B5EF4-FFF2-40B4-BE49-F238E27FC236}">
                    <a16:creationId xmlns:a16="http://schemas.microsoft.com/office/drawing/2014/main" id="{A73755D4-44BA-A662-08D3-CF5EBAFFE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88" y="1340767"/>
                <a:ext cx="6975772" cy="4947645"/>
              </a:xfrm>
              <a:prstGeom prst="rect">
                <a:avLst/>
              </a:prstGeom>
              <a:blipFill>
                <a:blip r:embed="rId3"/>
                <a:stretch>
                  <a:fillRect l="-2710" t="-16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>
            <a:extLst>
              <a:ext uri="{FF2B5EF4-FFF2-40B4-BE49-F238E27FC236}">
                <a16:creationId xmlns:a16="http://schemas.microsoft.com/office/drawing/2014/main" id="{E5198E43-A5BF-F76B-7D8E-FE2E88794B93}"/>
              </a:ext>
            </a:extLst>
          </p:cNvPr>
          <p:cNvSpPr txBox="1">
            <a:spLocks/>
          </p:cNvSpPr>
          <p:nvPr/>
        </p:nvSpPr>
        <p:spPr>
          <a:xfrm>
            <a:off x="560388" y="502011"/>
            <a:ext cx="7407820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5. Simulation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Material, properties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3E4A55-AC98-D66F-D126-582A5FDAEEC2}"/>
              </a:ext>
            </a:extLst>
          </p:cNvPr>
          <p:cNvSpPr txBox="1"/>
          <p:nvPr/>
        </p:nvSpPr>
        <p:spPr>
          <a:xfrm>
            <a:off x="7533555" y="4198537"/>
            <a:ext cx="41044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Comic Sans MS" panose="030F0702030302020204" pitchFamily="66" charset="0"/>
              </a:rPr>
              <a:t>Fig. 11: </a:t>
            </a:r>
            <a:r>
              <a:rPr lang="en-US" sz="1600" i="1" dirty="0">
                <a:latin typeface="Comic Sans MS" panose="030F0702030302020204" pitchFamily="66" charset="0"/>
              </a:rPr>
              <a:t>Typical </a:t>
            </a:r>
            <a:r>
              <a:rPr lang="en-US" sz="1600" i="1" dirty="0" err="1">
                <a:latin typeface="Comic Sans MS" panose="030F0702030302020204" pitchFamily="66" charset="0"/>
              </a:rPr>
              <a:t>permittivities</a:t>
            </a:r>
            <a:r>
              <a:rPr lang="en-US" sz="1600" i="1" dirty="0">
                <a:latin typeface="Comic Sans MS" panose="030F0702030302020204" pitchFamily="66" charset="0"/>
              </a:rPr>
              <a:t> of </a:t>
            </a:r>
            <a:r>
              <a:rPr lang="en-US" sz="1600" i="1" dirty="0" err="1">
                <a:latin typeface="Comic Sans MS" panose="030F0702030302020204" pitchFamily="66" charset="0"/>
              </a:rPr>
              <a:t>SiC</a:t>
            </a:r>
            <a:r>
              <a:rPr lang="en-US" sz="1600" i="1" dirty="0">
                <a:latin typeface="Comic Sans MS" panose="030F0702030302020204" pitchFamily="66" charset="0"/>
              </a:rPr>
              <a:t>-A and </a:t>
            </a:r>
            <a:r>
              <a:rPr lang="en-US" sz="1600" i="1" dirty="0" err="1">
                <a:latin typeface="Comic Sans MS" panose="030F0702030302020204" pitchFamily="66" charset="0"/>
              </a:rPr>
              <a:t>SiC</a:t>
            </a:r>
            <a:r>
              <a:rPr lang="en-US" sz="1600" i="1" dirty="0">
                <a:latin typeface="Comic Sans MS" panose="030F0702030302020204" pitchFamily="66" charset="0"/>
              </a:rPr>
              <a:t>-B [5]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DF10427-0E36-4BF4-B977-453C7F4BF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5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A9952AB2-738E-457F-94C2-F1E4A243A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633763"/>
              </p:ext>
            </p:extLst>
          </p:nvPr>
        </p:nvGraphicFramePr>
        <p:xfrm>
          <a:off x="6672064" y="1078076"/>
          <a:ext cx="3888432" cy="233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494A74BF-3D41-4754-A320-1F4170C3B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293452"/>
              </p:ext>
            </p:extLst>
          </p:nvPr>
        </p:nvGraphicFramePr>
        <p:xfrm>
          <a:off x="6672064" y="3867491"/>
          <a:ext cx="3888432" cy="232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A3B6371-2C51-4C7C-AF4B-B7F3A8F6D482}"/>
              </a:ext>
            </a:extLst>
          </p:cNvPr>
          <p:cNvGrpSpPr/>
          <p:nvPr/>
        </p:nvGrpSpPr>
        <p:grpSpPr>
          <a:xfrm>
            <a:off x="479376" y="1189492"/>
            <a:ext cx="4723394" cy="4532370"/>
            <a:chOff x="407368" y="840846"/>
            <a:chExt cx="5976664" cy="5734955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4B1FF17E-7BE9-4648-835F-7926F5959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5"/>
            <a:stretch/>
          </p:blipFill>
          <p:spPr>
            <a:xfrm>
              <a:off x="407368" y="840846"/>
              <a:ext cx="4734381" cy="573495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55BF6C4-24E6-4811-9E7F-FDF98600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704" y="840846"/>
              <a:ext cx="2952328" cy="2941298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ECB75CA8-1F6D-4204-8C88-CCBFF3A3F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965" y="3872227"/>
              <a:ext cx="2663067" cy="2653117"/>
            </a:xfrm>
            <a:prstGeom prst="rect">
              <a:avLst/>
            </a:prstGeom>
          </p:spPr>
        </p:pic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948F224D-2198-4DDF-8C18-E26023DA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8352308" cy="45109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5. Power Load for the HOM-Damper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D9E1CD3-9C96-44CD-A1BB-606DCCCC06EB}"/>
              </a:ext>
            </a:extLst>
          </p:cNvPr>
          <p:cNvSpPr txBox="1"/>
          <p:nvPr/>
        </p:nvSpPr>
        <p:spPr>
          <a:xfrm>
            <a:off x="335360" y="764704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</a:rPr>
              <a:t>5.4 Final </a:t>
            </a:r>
            <a:r>
              <a:rPr lang="de-DE" b="1" dirty="0" err="1">
                <a:solidFill>
                  <a:srgbClr val="FFC000"/>
                </a:solidFill>
              </a:rPr>
              <a:t>temperature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of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the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SiC</a:t>
            </a:r>
            <a:r>
              <a:rPr lang="de-DE" b="1" dirty="0">
                <a:solidFill>
                  <a:srgbClr val="FFC000"/>
                </a:solidFill>
              </a:rPr>
              <a:t>-ring at different HOM-power-</a:t>
            </a:r>
            <a:r>
              <a:rPr lang="de-DE" b="1" dirty="0" err="1">
                <a:solidFill>
                  <a:srgbClr val="FFC000"/>
                </a:solidFill>
              </a:rPr>
              <a:t>loads</a:t>
            </a:r>
            <a:r>
              <a:rPr lang="de-DE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1A02A32A-B6EC-49C0-9ECF-7785B40A4908}"/>
              </a:ext>
            </a:extLst>
          </p:cNvPr>
          <p:cNvSpPr txBox="1">
            <a:spLocks/>
          </p:cNvSpPr>
          <p:nvPr/>
        </p:nvSpPr>
        <p:spPr>
          <a:xfrm>
            <a:off x="479376" y="5737442"/>
            <a:ext cx="4723394" cy="510031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Fig. 8: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ANSYS-Model of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Shintake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-Cavity with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-ring, fixed by a tungsten spring (Courtesy of M. Lembke, DESY)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53BA20-C005-4F81-B8DB-2BDB14B55C4A}"/>
              </a:ext>
            </a:extLst>
          </p:cNvPr>
          <p:cNvSpPr txBox="1"/>
          <p:nvPr/>
        </p:nvSpPr>
        <p:spPr>
          <a:xfrm>
            <a:off x="6600056" y="3356992"/>
            <a:ext cx="437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Fig. 9: </a:t>
            </a:r>
            <a:r>
              <a:rPr lang="de-DE" sz="1200" dirty="0" err="1"/>
              <a:t>Developement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absorber</a:t>
            </a:r>
            <a:r>
              <a:rPr lang="de-DE" sz="1200" dirty="0"/>
              <a:t>- and </a:t>
            </a:r>
            <a:r>
              <a:rPr lang="de-DE" sz="1200" dirty="0" err="1"/>
              <a:t>cavity</a:t>
            </a:r>
            <a:r>
              <a:rPr lang="de-DE" sz="1200" dirty="0"/>
              <a:t> </a:t>
            </a:r>
            <a:r>
              <a:rPr lang="de-DE" sz="1200" dirty="0" err="1"/>
              <a:t>temeperature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different power </a:t>
            </a:r>
            <a:r>
              <a:rPr lang="de-DE" sz="1200" dirty="0" err="1"/>
              <a:t>loads</a:t>
            </a:r>
            <a:r>
              <a:rPr lang="de-DE" sz="1200" dirty="0"/>
              <a:t> (</a:t>
            </a:r>
            <a:r>
              <a:rPr lang="de-DE" sz="1200" dirty="0" err="1"/>
              <a:t>Courtesy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M. Lembke, DESY)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3E1E878-9865-4C5E-BBEF-8E47770A0F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51F93EF-9AEB-45F3-9B88-4D188080F007}"/>
              </a:ext>
            </a:extLst>
          </p:cNvPr>
          <p:cNvSpPr txBox="1"/>
          <p:nvPr/>
        </p:nvSpPr>
        <p:spPr>
          <a:xfrm>
            <a:off x="6600056" y="613568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Fig. 10: </a:t>
            </a:r>
            <a:r>
              <a:rPr lang="de-DE" sz="1200" dirty="0"/>
              <a:t>Most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heat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radiated</a:t>
            </a:r>
            <a:r>
              <a:rPr lang="de-DE" sz="1200" dirty="0"/>
              <a:t> </a:t>
            </a:r>
            <a:r>
              <a:rPr lang="de-DE" sz="1200" dirty="0" err="1"/>
              <a:t>into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environment</a:t>
            </a:r>
            <a:r>
              <a:rPr lang="de-DE" sz="1200" dirty="0"/>
              <a:t>, </a:t>
            </a:r>
            <a:r>
              <a:rPr lang="de-DE" sz="1200" dirty="0" err="1"/>
              <a:t>heat</a:t>
            </a:r>
            <a:r>
              <a:rPr lang="de-DE" sz="1200" dirty="0"/>
              <a:t> </a:t>
            </a:r>
            <a:r>
              <a:rPr lang="de-DE" sz="1200" dirty="0" err="1"/>
              <a:t>conduction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neglected</a:t>
            </a:r>
            <a:r>
              <a:rPr lang="de-DE" sz="1200" dirty="0"/>
              <a:t> (</a:t>
            </a:r>
            <a:r>
              <a:rPr lang="de-DE" sz="1200" dirty="0" err="1"/>
              <a:t>Courtesy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M. Lembke, DESY)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45EC5E3-BB58-4ED8-9229-7AD4D4067C30}"/>
              </a:ext>
            </a:extLst>
          </p:cNvPr>
          <p:cNvSpPr txBox="1"/>
          <p:nvPr/>
        </p:nvSpPr>
        <p:spPr>
          <a:xfrm>
            <a:off x="4777771" y="1215802"/>
            <a:ext cx="1835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FF0000"/>
                </a:solidFill>
              </a:rPr>
              <a:t>water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cooling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pipe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A66B6CD-E6D3-4F0C-9706-A063C223454F}"/>
              </a:ext>
            </a:extLst>
          </p:cNvPr>
          <p:cNvCxnSpPr/>
          <p:nvPr/>
        </p:nvCxnSpPr>
        <p:spPr>
          <a:xfrm flipH="1">
            <a:off x="4367808" y="1385079"/>
            <a:ext cx="409963" cy="60376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57C8C2B-68FE-487D-8922-79837CFCE7E1}"/>
              </a:ext>
            </a:extLst>
          </p:cNvPr>
          <p:cNvSpPr txBox="1"/>
          <p:nvPr/>
        </p:nvSpPr>
        <p:spPr>
          <a:xfrm>
            <a:off x="4767401" y="1809114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HOM </a:t>
            </a:r>
            <a:r>
              <a:rPr lang="de-DE" sz="1600" dirty="0" err="1">
                <a:solidFill>
                  <a:srgbClr val="FF0000"/>
                </a:solidFill>
              </a:rPr>
              <a:t>damper</a:t>
            </a:r>
            <a:r>
              <a:rPr lang="de-DE" sz="1600" dirty="0">
                <a:solidFill>
                  <a:srgbClr val="FF0000"/>
                </a:solidFill>
              </a:rPr>
              <a:t> ring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6E6772E-5150-484F-81DF-34A462667892}"/>
              </a:ext>
            </a:extLst>
          </p:cNvPr>
          <p:cNvCxnSpPr>
            <a:stCxn id="8" idx="1"/>
          </p:cNvCxnSpPr>
          <p:nvPr/>
        </p:nvCxnSpPr>
        <p:spPr>
          <a:xfrm flipH="1">
            <a:off x="4295800" y="1978391"/>
            <a:ext cx="471601" cy="87454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F31E418-9CF4-4464-8CCF-C8824264953C}"/>
              </a:ext>
            </a:extLst>
          </p:cNvPr>
          <p:cNvCxnSpPr/>
          <p:nvPr/>
        </p:nvCxnSpPr>
        <p:spPr>
          <a:xfrm flipH="1">
            <a:off x="1847528" y="1988840"/>
            <a:ext cx="2919873" cy="15882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24647CB-2AAD-497B-8416-D21D3DCCA8D8}"/>
              </a:ext>
            </a:extLst>
          </p:cNvPr>
          <p:cNvSpPr txBox="1"/>
          <p:nvPr/>
        </p:nvSpPr>
        <p:spPr>
          <a:xfrm>
            <a:off x="3139856" y="5055622"/>
            <a:ext cx="2797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Heat </a:t>
            </a:r>
            <a:r>
              <a:rPr lang="de-DE" sz="1600" dirty="0" err="1">
                <a:solidFill>
                  <a:srgbClr val="FF0000"/>
                </a:solidFill>
              </a:rPr>
              <a:t>contact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tungsten</a:t>
            </a:r>
            <a:r>
              <a:rPr lang="de-DE" sz="1600" dirty="0">
                <a:solidFill>
                  <a:srgbClr val="FF0000"/>
                </a:solidFill>
              </a:rPr>
              <a:t> spring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C3B5A57B-CA0F-46E8-83BE-2B0A80DE9908}"/>
              </a:ext>
            </a:extLst>
          </p:cNvPr>
          <p:cNvCxnSpPr/>
          <p:nvPr/>
        </p:nvCxnSpPr>
        <p:spPr>
          <a:xfrm flipH="1" flipV="1">
            <a:off x="4011741" y="4621138"/>
            <a:ext cx="526896" cy="40931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7E12807C-9B0D-48E4-AB64-88FB95787664}"/>
              </a:ext>
            </a:extLst>
          </p:cNvPr>
          <p:cNvSpPr txBox="1"/>
          <p:nvPr/>
        </p:nvSpPr>
        <p:spPr>
          <a:xfrm>
            <a:off x="2220020" y="424355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FF0000"/>
                </a:solidFill>
              </a:rPr>
              <a:t>choke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9C87465-C701-425D-B10E-6DE640F9FE71}"/>
              </a:ext>
            </a:extLst>
          </p:cNvPr>
          <p:cNvCxnSpPr>
            <a:stCxn id="26" idx="0"/>
          </p:cNvCxnSpPr>
          <p:nvPr/>
        </p:nvCxnSpPr>
        <p:spPr>
          <a:xfrm flipH="1" flipV="1">
            <a:off x="1997840" y="4027916"/>
            <a:ext cx="587825" cy="21563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248F5AD-2A25-4DA9-9588-510CA2DD51B1}"/>
              </a:ext>
            </a:extLst>
          </p:cNvPr>
          <p:cNvCxnSpPr>
            <a:stCxn id="26" idx="0"/>
          </p:cNvCxnSpPr>
          <p:nvPr/>
        </p:nvCxnSpPr>
        <p:spPr>
          <a:xfrm flipH="1" flipV="1">
            <a:off x="1997840" y="2780928"/>
            <a:ext cx="587825" cy="14626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1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AA1D6-A53B-391E-D539-23A63357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01980"/>
            <a:ext cx="8064276" cy="45109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6. High power coupler for the choke mode cavity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9EFC3F-5139-29C7-C0B8-AD42D214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556020"/>
            <a:ext cx="9948937" cy="186841"/>
          </a:xfrm>
        </p:spPr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068AF63-BD9B-4517-9323-4EBC81504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2D09996-9F58-4F98-BFFB-39485EC0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48" y="1392032"/>
            <a:ext cx="8242180" cy="453457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EA2D2A8-EABC-4A34-888B-0091B6DFDFD3}"/>
              </a:ext>
            </a:extLst>
          </p:cNvPr>
          <p:cNvCxnSpPr>
            <a:cxnSpLocks/>
          </p:cNvCxnSpPr>
          <p:nvPr/>
        </p:nvCxnSpPr>
        <p:spPr>
          <a:xfrm>
            <a:off x="3902908" y="2708920"/>
            <a:ext cx="647756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7CC7599-E8B2-4037-9D01-F7D1D8C604EC}"/>
              </a:ext>
            </a:extLst>
          </p:cNvPr>
          <p:cNvCxnSpPr/>
          <p:nvPr/>
        </p:nvCxnSpPr>
        <p:spPr>
          <a:xfrm>
            <a:off x="10380476" y="2708920"/>
            <a:ext cx="0" cy="306034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E7917B3-352D-4BD6-9A64-BC1E102ED6F1}"/>
              </a:ext>
            </a:extLst>
          </p:cNvPr>
          <p:cNvSpPr txBox="1"/>
          <p:nvPr/>
        </p:nvSpPr>
        <p:spPr>
          <a:xfrm>
            <a:off x="3604427" y="25289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B8A7B71-F186-4BF7-B30A-019EC5AB6DFE}"/>
              </a:ext>
            </a:extLst>
          </p:cNvPr>
          <p:cNvSpPr txBox="1"/>
          <p:nvPr/>
        </p:nvSpPr>
        <p:spPr>
          <a:xfrm>
            <a:off x="10020436" y="579988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0.88 mm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7D92F0-A35F-4232-A27F-D18402B2F782}"/>
              </a:ext>
            </a:extLst>
          </p:cNvPr>
          <p:cNvSpPr txBox="1"/>
          <p:nvPr/>
        </p:nvSpPr>
        <p:spPr>
          <a:xfrm>
            <a:off x="393723" y="6078778"/>
            <a:ext cx="6118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Fig. 9: </a:t>
            </a:r>
            <a:r>
              <a:rPr lang="de-DE" sz="1600" dirty="0"/>
              <a:t>Input </a:t>
            </a:r>
            <a:r>
              <a:rPr lang="de-DE" sz="1600" dirty="0" err="1"/>
              <a:t>coupler</a:t>
            </a:r>
            <a:r>
              <a:rPr lang="de-DE" sz="1600" dirty="0"/>
              <a:t> </a:t>
            </a:r>
            <a:r>
              <a:rPr lang="de-DE" sz="1600" dirty="0" err="1"/>
              <a:t>inset</a:t>
            </a:r>
            <a:r>
              <a:rPr lang="de-DE" sz="1600" dirty="0"/>
              <a:t> </a:t>
            </a:r>
            <a:r>
              <a:rPr lang="de-DE" sz="1600" dirty="0" err="1"/>
              <a:t>position</a:t>
            </a:r>
            <a:r>
              <a:rPr lang="de-DE" sz="1600" dirty="0"/>
              <a:t> (</a:t>
            </a:r>
            <a:r>
              <a:rPr lang="de-DE" sz="1600" dirty="0" err="1"/>
              <a:t>Courtesy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S. </a:t>
            </a:r>
            <a:r>
              <a:rPr lang="de-DE" sz="1600" dirty="0" err="1"/>
              <a:t>Karau</a:t>
            </a:r>
            <a:r>
              <a:rPr lang="de-DE" sz="1600" dirty="0"/>
              <a:t>, DESY)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2878D15-AB9E-42F8-95C5-4348A269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611870" y="1778816"/>
            <a:ext cx="5341485" cy="329001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EE6E457-3937-4722-B4B4-6E8BF0A5496D}"/>
              </a:ext>
            </a:extLst>
          </p:cNvPr>
          <p:cNvCxnSpPr/>
          <p:nvPr/>
        </p:nvCxnSpPr>
        <p:spPr>
          <a:xfrm>
            <a:off x="2171564" y="2204864"/>
            <a:ext cx="0" cy="36601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B096B88-0C1A-430D-8971-C7FFEADE6B93}"/>
              </a:ext>
            </a:extLst>
          </p:cNvPr>
          <p:cNvCxnSpPr/>
          <p:nvPr/>
        </p:nvCxnSpPr>
        <p:spPr>
          <a:xfrm flipV="1">
            <a:off x="2243572" y="2204864"/>
            <a:ext cx="0" cy="36601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B83483DD-3912-4B5D-A1A4-F9961D5F4573}"/>
              </a:ext>
            </a:extLst>
          </p:cNvPr>
          <p:cNvSpPr txBox="1"/>
          <p:nvPr/>
        </p:nvSpPr>
        <p:spPr>
          <a:xfrm>
            <a:off x="3503712" y="2204864"/>
            <a:ext cx="688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Symbol" panose="05050102010706020507" pitchFamily="18" charset="2"/>
              </a:rPr>
              <a:t>b</a:t>
            </a:r>
            <a:r>
              <a:rPr lang="de-DE" sz="2000" dirty="0"/>
              <a:t>(l)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6A20154-2C2A-40B1-96D7-3E858785C894}"/>
              </a:ext>
            </a:extLst>
          </p:cNvPr>
          <p:cNvCxnSpPr>
            <a:cxnSpLocks/>
          </p:cNvCxnSpPr>
          <p:nvPr/>
        </p:nvCxnSpPr>
        <p:spPr>
          <a:xfrm>
            <a:off x="3902907" y="3284984"/>
            <a:ext cx="2481125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045A179-80BA-429F-A663-03A0EC212C34}"/>
              </a:ext>
            </a:extLst>
          </p:cNvPr>
          <p:cNvCxnSpPr>
            <a:cxnSpLocks/>
          </p:cNvCxnSpPr>
          <p:nvPr/>
        </p:nvCxnSpPr>
        <p:spPr>
          <a:xfrm>
            <a:off x="6386870" y="3284984"/>
            <a:ext cx="0" cy="248427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487D00DC-52DB-45D3-9EFD-342F90C6E22A}"/>
              </a:ext>
            </a:extLst>
          </p:cNvPr>
          <p:cNvSpPr txBox="1"/>
          <p:nvPr/>
        </p:nvSpPr>
        <p:spPr>
          <a:xfrm>
            <a:off x="3489022" y="3098683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/>
              <a:t>0.5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1E1BAAF-AD47-4612-B7BE-6EBA86C87FF4}"/>
              </a:ext>
            </a:extLst>
          </p:cNvPr>
          <p:cNvSpPr txBox="1"/>
          <p:nvPr/>
        </p:nvSpPr>
        <p:spPr>
          <a:xfrm>
            <a:off x="6133580" y="579988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-10 mm</a:t>
            </a:r>
          </a:p>
        </p:txBody>
      </p:sp>
    </p:spTree>
    <p:extLst>
      <p:ext uri="{BB962C8B-B14F-4D97-AF65-F5344CB8AC3E}">
        <p14:creationId xmlns:p14="http://schemas.microsoft.com/office/powerpoint/2010/main" val="169092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857F2E-03DD-48DB-B074-4AE9CF03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Development of a Single Mode Cavity for the Third Harmonic RF-System of PETRA IV, </a:t>
            </a:r>
            <a:r>
              <a:rPr lang="en-US" noProof="0" dirty="0" err="1"/>
              <a:t>Triest</a:t>
            </a:r>
            <a:r>
              <a:rPr lang="en-US" noProof="0" dirty="0"/>
              <a:t>, 26'th ESLS Workshop, November 8.-9..2023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F7A9C23A-8FCB-42E0-B48A-F54BA2C83D90}"/>
              </a:ext>
            </a:extLst>
          </p:cNvPr>
          <p:cNvSpPr txBox="1">
            <a:spLocks/>
          </p:cNvSpPr>
          <p:nvPr/>
        </p:nvSpPr>
        <p:spPr>
          <a:xfrm>
            <a:off x="407988" y="90358"/>
            <a:ext cx="11592668" cy="6326974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Conclusions and outlook</a:t>
            </a:r>
          </a:p>
          <a:p>
            <a:r>
              <a:rPr lang="en-US" dirty="0">
                <a:cs typeface="Calibri" panose="020F0502020204030204" pitchFamily="34" charset="0"/>
              </a:rPr>
              <a:t>CAD model not completely finished.</a:t>
            </a:r>
          </a:p>
          <a:p>
            <a:r>
              <a:rPr lang="en-US" dirty="0">
                <a:cs typeface="Calibri" panose="020F0502020204030204" pitchFamily="34" charset="0"/>
              </a:rPr>
              <a:t>Adjustable coupling factor seemed to be possible, 0 ≤ </a:t>
            </a:r>
            <a:r>
              <a:rPr lang="en-US" dirty="0"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en-US" dirty="0">
                <a:cs typeface="Calibri" panose="020F0502020204030204" pitchFamily="34" charset="0"/>
              </a:rPr>
              <a:t> ≤ 5</a:t>
            </a:r>
          </a:p>
          <a:p>
            <a:r>
              <a:rPr lang="en-US" dirty="0">
                <a:cs typeface="Calibri" panose="020F0502020204030204" pitchFamily="34" charset="0"/>
              </a:rPr>
              <a:t>Tuning from -300 kHz up to 300 kHz is possible without tuning the choke. The power leakage of the fundamental can be neglected</a:t>
            </a:r>
          </a:p>
          <a:p>
            <a:r>
              <a:rPr lang="en-US" dirty="0">
                <a:cs typeface="Calibri" panose="020F0502020204030204" pitchFamily="34" charset="0"/>
              </a:rPr>
              <a:t>Maximum field strength in the cavity during operation is 5,5 MV/m ( &gt; 30 MV/m would be possible, safety factor is 5,5)</a:t>
            </a:r>
          </a:p>
          <a:p>
            <a:r>
              <a:rPr lang="en-US" dirty="0">
                <a:cs typeface="Calibri" panose="020F0502020204030204" pitchFamily="34" charset="0"/>
              </a:rPr>
              <a:t>The highest possible HOM-power to the HOM-Load is 110 W leading to a </a:t>
            </a:r>
            <a:r>
              <a:rPr lang="en-US" dirty="0" err="1">
                <a:cs typeface="Calibri" panose="020F0502020204030204" pitchFamily="34" charset="0"/>
              </a:rPr>
              <a:t>SiC</a:t>
            </a:r>
            <a:r>
              <a:rPr lang="en-US" dirty="0">
                <a:cs typeface="Calibri" panose="020F0502020204030204" pitchFamily="34" charset="0"/>
              </a:rPr>
              <a:t>-ring-temperature of 230°C</a:t>
            </a:r>
          </a:p>
          <a:p>
            <a:r>
              <a:rPr lang="en-US" dirty="0">
                <a:cs typeface="Calibri" panose="020F0502020204030204" pitchFamily="34" charset="0"/>
              </a:rPr>
              <a:t>The manufacturing costs for the </a:t>
            </a:r>
            <a:r>
              <a:rPr lang="en-US" dirty="0" err="1">
                <a:cs typeface="Calibri" panose="020F0502020204030204" pitchFamily="34" charset="0"/>
              </a:rPr>
              <a:t>shintake</a:t>
            </a:r>
            <a:r>
              <a:rPr lang="en-US" dirty="0">
                <a:cs typeface="Calibri" panose="020F0502020204030204" pitchFamily="34" charset="0"/>
              </a:rPr>
              <a:t> cavity are about 39% of the manufacturing costs for the ALBA cavity</a:t>
            </a:r>
          </a:p>
          <a:p>
            <a:pPr marL="0" indent="0">
              <a:buNone/>
            </a:pPr>
            <a:r>
              <a:rPr lang="en-US" b="1" dirty="0">
                <a:cs typeface="Calibri" panose="020F0502020204030204" pitchFamily="34" charset="0"/>
              </a:rPr>
              <a:t>Next steps</a:t>
            </a:r>
          </a:p>
          <a:p>
            <a:r>
              <a:rPr lang="en-US" dirty="0">
                <a:cs typeface="Calibri" panose="020F0502020204030204" pitchFamily="34" charset="0"/>
              </a:rPr>
              <a:t>A cavity prototype will be build as soon as possible.</a:t>
            </a:r>
          </a:p>
          <a:p>
            <a:r>
              <a:rPr lang="en-US" dirty="0">
                <a:cs typeface="Calibri" panose="020F0502020204030204" pitchFamily="34" charset="0"/>
              </a:rPr>
              <a:t>The most suitable </a:t>
            </a:r>
            <a:r>
              <a:rPr lang="en-US" dirty="0" err="1">
                <a:cs typeface="Calibri" panose="020F0502020204030204" pitchFamily="34" charset="0"/>
              </a:rPr>
              <a:t>SiC</a:t>
            </a:r>
            <a:r>
              <a:rPr lang="en-US" dirty="0">
                <a:cs typeface="Calibri" panose="020F0502020204030204" pitchFamily="34" charset="0"/>
              </a:rPr>
              <a:t> is sought, probes have to be ordered.</a:t>
            </a:r>
            <a:endParaRPr lang="en-US" dirty="0"/>
          </a:p>
          <a:p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38C96B-0B31-491C-849C-7FDDBECEA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57EC62-DB0A-4888-9192-3DD8172E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78466A3-DC94-4398-9A4F-0081964C10C0}"/>
              </a:ext>
            </a:extLst>
          </p:cNvPr>
          <p:cNvSpPr txBox="1">
            <a:spLocks/>
          </p:cNvSpPr>
          <p:nvPr/>
        </p:nvSpPr>
        <p:spPr>
          <a:xfrm>
            <a:off x="407989" y="349610"/>
            <a:ext cx="3743796" cy="1135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ADD2FF7-F486-4652-8E43-0C42A472A4B2}"/>
              </a:ext>
            </a:extLst>
          </p:cNvPr>
          <p:cNvSpPr/>
          <p:nvPr/>
        </p:nvSpPr>
        <p:spPr>
          <a:xfrm>
            <a:off x="371673" y="2899902"/>
            <a:ext cx="1144865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8163" algn="l"/>
              </a:tabLst>
            </a:pPr>
            <a:r>
              <a:rPr lang="en-US" dirty="0">
                <a:cs typeface="Calibri" panose="020F0502020204030204" pitchFamily="34" charset="0"/>
              </a:rPr>
              <a:t>Literature</a:t>
            </a:r>
          </a:p>
          <a:p>
            <a:pPr algn="just">
              <a:tabLst>
                <a:tab pos="538163" algn="l"/>
              </a:tabLst>
            </a:pPr>
            <a:endParaRPr lang="en-US" sz="1600" b="1" dirty="0">
              <a:cs typeface="Calibri" panose="020F0502020204030204" pitchFamily="34" charset="0"/>
            </a:endParaRPr>
          </a:p>
          <a:p>
            <a:pPr algn="just">
              <a:tabLst>
                <a:tab pos="538163" algn="l"/>
              </a:tabLst>
            </a:pPr>
            <a:r>
              <a:rPr lang="en-US" sz="1600" b="1" dirty="0">
                <a:cs typeface="Calibri" panose="020F0502020204030204" pitchFamily="34" charset="0"/>
              </a:rPr>
              <a:t>[1]</a:t>
            </a:r>
            <a:r>
              <a:rPr lang="de-DE" sz="1600" dirty="0">
                <a:cs typeface="Calibri" panose="020F0502020204030204" pitchFamily="34" charset="0"/>
              </a:rPr>
              <a:t> 	R. M. </a:t>
            </a:r>
            <a:r>
              <a:rPr lang="de-DE" sz="1600" dirty="0" err="1">
                <a:cs typeface="Calibri" panose="020F0502020204030204" pitchFamily="34" charset="0"/>
              </a:rPr>
              <a:t>Sundelin</a:t>
            </a:r>
            <a:r>
              <a:rPr lang="de-DE" sz="1600" dirty="0">
                <a:cs typeface="Calibri" panose="020F0502020204030204" pitchFamily="34" charset="0"/>
              </a:rPr>
              <a:t>, J. L. </a:t>
            </a:r>
            <a:r>
              <a:rPr lang="de-DE" sz="1600" dirty="0" err="1">
                <a:cs typeface="Calibri" panose="020F0502020204030204" pitchFamily="34" charset="0"/>
              </a:rPr>
              <a:t>Kirchgessner</a:t>
            </a:r>
            <a:r>
              <a:rPr lang="de-DE" sz="1600" dirty="0">
                <a:cs typeface="Calibri" panose="020F0502020204030204" pitchFamily="34" charset="0"/>
              </a:rPr>
              <a:t>, and M. </a:t>
            </a:r>
            <a:r>
              <a:rPr lang="de-DE" sz="1600" dirty="0" err="1">
                <a:cs typeface="Calibri" panose="020F0502020204030204" pitchFamily="34" charset="0"/>
              </a:rPr>
              <a:t>Tigner</a:t>
            </a:r>
            <a:r>
              <a:rPr lang="de-DE" sz="1600" dirty="0">
                <a:cs typeface="Calibri" panose="020F0502020204030204" pitchFamily="34" charset="0"/>
              </a:rPr>
              <a:t>, “Parallel </a:t>
            </a:r>
            <a:r>
              <a:rPr lang="de-DE" sz="1600" dirty="0" err="1">
                <a:cs typeface="Calibri" panose="020F0502020204030204" pitchFamily="34" charset="0"/>
              </a:rPr>
              <a:t>Coupled</a:t>
            </a:r>
            <a:r>
              <a:rPr lang="de-DE" sz="1600" dirty="0">
                <a:cs typeface="Calibri" panose="020F0502020204030204" pitchFamily="34" charset="0"/>
              </a:rPr>
              <a:t> </a:t>
            </a:r>
            <a:r>
              <a:rPr lang="de-DE" sz="1600" dirty="0" err="1">
                <a:cs typeface="Calibri" panose="020F0502020204030204" pitchFamily="34" charset="0"/>
              </a:rPr>
              <a:t>Structure</a:t>
            </a:r>
            <a:r>
              <a:rPr lang="de-DE" sz="1600" dirty="0">
                <a:cs typeface="Calibri" panose="020F0502020204030204" pitchFamily="34" charset="0"/>
              </a:rPr>
              <a:t>,” IEEE Trans. on </a:t>
            </a:r>
            <a:r>
              <a:rPr lang="de-DE" sz="1600" dirty="0" err="1">
                <a:cs typeface="Calibri" panose="020F0502020204030204" pitchFamily="34" charset="0"/>
              </a:rPr>
              <a:t>Nuc</a:t>
            </a:r>
            <a:r>
              <a:rPr lang="de-DE" sz="1600" dirty="0">
                <a:cs typeface="Calibri" panose="020F0502020204030204" pitchFamily="34" charset="0"/>
              </a:rPr>
              <a:t>. Science, Vol. NS-	24, No.3, June 1977, pp.1686-1688</a:t>
            </a:r>
            <a:endParaRPr lang="en-US" sz="1600" b="1" i="1" dirty="0">
              <a:cs typeface="Calibri" panose="020F0502020204030204" pitchFamily="34" charset="0"/>
            </a:endParaRPr>
          </a:p>
          <a:p>
            <a:pPr algn="just">
              <a:tabLst>
                <a:tab pos="538163" algn="l"/>
              </a:tabLst>
            </a:pPr>
            <a:r>
              <a:rPr lang="en-US" sz="1600" b="1" dirty="0">
                <a:cs typeface="Calibri" panose="020F0502020204030204" pitchFamily="34" charset="0"/>
              </a:rPr>
              <a:t>[2]</a:t>
            </a:r>
            <a:r>
              <a:rPr lang="de-DE" sz="1600" b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 	</a:t>
            </a:r>
            <a:r>
              <a:rPr lang="de-DE" sz="1600" b="0" dirty="0" err="1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Tsumoru</a:t>
            </a:r>
            <a:r>
              <a:rPr lang="de-DE" sz="1600" b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de-DE" sz="1600" b="0" dirty="0" err="1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Shintake</a:t>
            </a:r>
            <a:r>
              <a:rPr lang="de-DE" sz="1600" b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: „ The Choke Mode </a:t>
            </a:r>
            <a:r>
              <a:rPr lang="de-DE" sz="1600" b="0" dirty="0" err="1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Cavity</a:t>
            </a:r>
            <a:r>
              <a:rPr lang="de-DE" sz="1600" dirty="0">
                <a:solidFill>
                  <a:srgbClr val="333333"/>
                </a:solidFill>
                <a:cs typeface="Calibri" panose="020F0502020204030204" pitchFamily="34" charset="0"/>
              </a:rPr>
              <a:t>“, </a:t>
            </a:r>
            <a:r>
              <a:rPr lang="de-DE" sz="1600" b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1992 </a:t>
            </a:r>
            <a:r>
              <a:rPr lang="de-DE" sz="1600" b="0" dirty="0" err="1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Jpn</a:t>
            </a:r>
            <a:r>
              <a:rPr lang="de-DE" sz="1600" b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. J. </a:t>
            </a:r>
            <a:r>
              <a:rPr lang="de-DE" sz="1600" b="0" dirty="0" err="1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Appl</a:t>
            </a:r>
            <a:r>
              <a:rPr lang="de-DE" sz="1600" b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. Phys. </a:t>
            </a:r>
            <a:r>
              <a:rPr lang="de-DE" sz="1600" b="1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31</a:t>
            </a:r>
            <a:r>
              <a:rPr lang="de-DE" sz="1600" b="0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 L1567</a:t>
            </a:r>
            <a:endParaRPr lang="en-US" sz="1600" b="1" i="1" dirty="0">
              <a:cs typeface="Calibri" panose="020F0502020204030204" pitchFamily="34" charset="0"/>
            </a:endParaRPr>
          </a:p>
          <a:p>
            <a:pPr algn="just">
              <a:tabLst>
                <a:tab pos="538163" algn="l"/>
              </a:tabLst>
            </a:pPr>
            <a:r>
              <a:rPr lang="en-US" sz="1600" b="1" dirty="0">
                <a:cs typeface="Calibri" panose="020F0502020204030204" pitchFamily="34" charset="0"/>
              </a:rPr>
              <a:t>[3]</a:t>
            </a:r>
            <a:r>
              <a:rPr lang="en-US" sz="1600" dirty="0">
                <a:cs typeface="Calibri" panose="020F0502020204030204" pitchFamily="34" charset="0"/>
              </a:rPr>
              <a:t> 	</a:t>
            </a:r>
            <a:r>
              <a:rPr lang="en-US" sz="1600" dirty="0"/>
              <a:t>R. B. Palmer: “A Qualitative Study of Wake Fields for Very Short Bunches”, Particle Accelerators, 1990, Vol. 25, pp. 	97-106</a:t>
            </a:r>
            <a:endParaRPr lang="en-US" sz="1600" b="1" dirty="0">
              <a:cs typeface="Calibri" panose="020F0502020204030204" pitchFamily="34" charset="0"/>
            </a:endParaRPr>
          </a:p>
          <a:p>
            <a:pPr algn="just">
              <a:tabLst>
                <a:tab pos="538163" algn="l"/>
              </a:tabLst>
            </a:pPr>
            <a:r>
              <a:rPr lang="en-US" sz="1600" b="1" dirty="0">
                <a:cs typeface="Calibri" panose="020F0502020204030204" pitchFamily="34" charset="0"/>
              </a:rPr>
              <a:t>[4] 	</a:t>
            </a:r>
            <a:r>
              <a:rPr lang="en-US" sz="1600" dirty="0">
                <a:cs typeface="Calibri" panose="020F0502020204030204" pitchFamily="34" charset="0"/>
              </a:rPr>
              <a:t>T. </a:t>
            </a:r>
            <a:r>
              <a:rPr lang="en-US" sz="1600" dirty="0" err="1">
                <a:cs typeface="Calibri" panose="020F0502020204030204" pitchFamily="34" charset="0"/>
              </a:rPr>
              <a:t>Iganaki</a:t>
            </a:r>
            <a:r>
              <a:rPr lang="en-US" sz="1600" dirty="0">
                <a:cs typeface="Calibri" panose="020F0502020204030204" pitchFamily="34" charset="0"/>
              </a:rPr>
              <a:t>, C. Kondo, H. </a:t>
            </a:r>
            <a:r>
              <a:rPr lang="en-US" sz="1600" dirty="0" err="1">
                <a:cs typeface="Calibri" panose="020F0502020204030204" pitchFamily="34" charset="0"/>
              </a:rPr>
              <a:t>Maesaka</a:t>
            </a:r>
            <a:r>
              <a:rPr lang="en-US" sz="1600" dirty="0">
                <a:cs typeface="Calibri" panose="020F0502020204030204" pitchFamily="34" charset="0"/>
              </a:rPr>
              <a:t>, T. Ohshima, Y. </a:t>
            </a:r>
            <a:r>
              <a:rPr lang="en-US" sz="1600" dirty="0" err="1">
                <a:cs typeface="Calibri" panose="020F0502020204030204" pitchFamily="34" charset="0"/>
              </a:rPr>
              <a:t>Otake</a:t>
            </a:r>
            <a:r>
              <a:rPr lang="en-US" sz="1600" dirty="0">
                <a:cs typeface="Calibri" panose="020F0502020204030204" pitchFamily="34" charset="0"/>
              </a:rPr>
              <a:t>, T. Sakurai, K. </a:t>
            </a:r>
            <a:r>
              <a:rPr lang="en-US" sz="1600" dirty="0" err="1">
                <a:cs typeface="Calibri" panose="020F0502020204030204" pitchFamily="34" charset="0"/>
              </a:rPr>
              <a:t>Shirasawa</a:t>
            </a:r>
            <a:r>
              <a:rPr lang="en-US" sz="1600" dirty="0">
                <a:cs typeface="Calibri" panose="020F0502020204030204" pitchFamily="34" charset="0"/>
              </a:rPr>
              <a:t> and T. </a:t>
            </a:r>
            <a:r>
              <a:rPr lang="en-US" sz="1600" dirty="0" err="1">
                <a:cs typeface="Calibri" panose="020F0502020204030204" pitchFamily="34" charset="0"/>
              </a:rPr>
              <a:t>Shintake</a:t>
            </a:r>
            <a:r>
              <a:rPr lang="en-US" sz="1600" dirty="0">
                <a:cs typeface="Calibri" panose="020F0502020204030204" pitchFamily="34" charset="0"/>
              </a:rPr>
              <a:t>: “High-gradient C-	band </a:t>
            </a:r>
            <a:r>
              <a:rPr lang="en-US" sz="1600" dirty="0" err="1">
                <a:cs typeface="Calibri" panose="020F0502020204030204" pitchFamily="34" charset="0"/>
              </a:rPr>
              <a:t>linac</a:t>
            </a:r>
            <a:r>
              <a:rPr lang="en-US" sz="1600" dirty="0">
                <a:cs typeface="Calibri" panose="020F0502020204030204" pitchFamily="34" charset="0"/>
              </a:rPr>
              <a:t> for a compact x-ray free-electron laser facility”, Physical Review special topics-Accelerators and Beams, 17, 	080702 (2014)</a:t>
            </a:r>
          </a:p>
          <a:p>
            <a:pPr algn="just">
              <a:tabLst>
                <a:tab pos="538163" algn="l"/>
              </a:tabLst>
            </a:pPr>
            <a:r>
              <a:rPr lang="en-US" sz="1600" b="1" dirty="0">
                <a:cs typeface="Calibri" panose="020F0502020204030204" pitchFamily="34" charset="0"/>
              </a:rPr>
              <a:t>[5]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cs typeface="Calibri" panose="020F0502020204030204" pitchFamily="34" charset="0"/>
              </a:rPr>
              <a:t>Y. Takeuchi et al, “RF Dielectric Properties of </a:t>
            </a:r>
            <a:r>
              <a:rPr lang="en-US" sz="1600" dirty="0" err="1">
                <a:cs typeface="Calibri" panose="020F0502020204030204" pitchFamily="34" charset="0"/>
              </a:rPr>
              <a:t>SiC</a:t>
            </a:r>
            <a:r>
              <a:rPr lang="en-US" sz="1600" dirty="0">
                <a:cs typeface="Calibri" panose="020F0502020204030204" pitchFamily="34" charset="0"/>
              </a:rPr>
              <a:t> Ceramics and their Application to Design of HOM Absorbers”, KEK, 	2005</a:t>
            </a:r>
          </a:p>
          <a:p>
            <a:pPr algn="just">
              <a:tabLst>
                <a:tab pos="538163" algn="l"/>
              </a:tabLst>
            </a:pPr>
            <a:r>
              <a:rPr lang="en-US" sz="1600" b="1" dirty="0">
                <a:cs typeface="Calibri" panose="020F0502020204030204" pitchFamily="34" charset="0"/>
              </a:rPr>
              <a:t>[6]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cs typeface="Calibri" panose="020F0502020204030204" pitchFamily="34" charset="0"/>
              </a:rPr>
              <a:t>T. </a:t>
            </a:r>
            <a:r>
              <a:rPr lang="en-US" sz="1600" dirty="0" err="1">
                <a:cs typeface="Calibri" panose="020F0502020204030204" pitchFamily="34" charset="0"/>
              </a:rPr>
              <a:t>Pieloni</a:t>
            </a:r>
            <a:r>
              <a:rPr lang="en-US" sz="1600" dirty="0">
                <a:cs typeface="Calibri" panose="020F0502020204030204" pitchFamily="34" charset="0"/>
              </a:rPr>
              <a:t> and R. </a:t>
            </a:r>
            <a:r>
              <a:rPr lang="en-US" sz="1600" dirty="0" err="1">
                <a:cs typeface="Calibri" panose="020F0502020204030204" pitchFamily="34" charset="0"/>
              </a:rPr>
              <a:t>Zennaro</a:t>
            </a:r>
            <a:r>
              <a:rPr lang="en-US" sz="1600" dirty="0">
                <a:cs typeface="Calibri" panose="020F0502020204030204" pitchFamily="34" charset="0"/>
              </a:rPr>
              <a:t>, “Absorbers Materials for HOM  Damping in CLIC PETS and Accelerating Structures” , 	CERN, 2009 </a:t>
            </a:r>
          </a:p>
          <a:p>
            <a:pPr algn="just">
              <a:tabLst>
                <a:tab pos="538163" algn="l"/>
              </a:tabLst>
            </a:pPr>
            <a:endParaRPr lang="en-US" sz="1600" dirty="0">
              <a:cs typeface="Calibri" panose="020F0502020204030204" pitchFamily="34" charset="0"/>
            </a:endParaRPr>
          </a:p>
          <a:p>
            <a:pPr algn="just">
              <a:tabLst>
                <a:tab pos="538163" algn="l"/>
              </a:tabLst>
            </a:pPr>
            <a:endParaRPr lang="de-DE" sz="1600" dirty="0"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4864FC-06D6-479F-A06C-ED8C0CEC5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E3A8EEA-0964-4B6E-BC79-1F6258870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04" y="584684"/>
            <a:ext cx="4234260" cy="26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19B803-621E-4E62-9383-2A27D8A4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3B48A9-766C-40A6-A732-1D2C3EF06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6" y="3429000"/>
            <a:ext cx="7986782" cy="294936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608DFFF-435E-47B2-8FDB-C2515CC1F6A2}"/>
              </a:ext>
            </a:extLst>
          </p:cNvPr>
          <p:cNvSpPr txBox="1"/>
          <p:nvPr/>
        </p:nvSpPr>
        <p:spPr>
          <a:xfrm>
            <a:off x="4645891" y="3602504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Rüdiger Onken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EFC574-B02B-4D88-A417-E6C896C29C6B}"/>
              </a:ext>
            </a:extLst>
          </p:cNvPr>
          <p:cNvSpPr txBox="1"/>
          <p:nvPr/>
        </p:nvSpPr>
        <p:spPr>
          <a:xfrm>
            <a:off x="6095882" y="3602504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Peter Hülsmann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5906B7-8E9F-4CA2-A706-19010247A5FC}"/>
              </a:ext>
            </a:extLst>
          </p:cNvPr>
          <p:cNvSpPr txBox="1"/>
          <p:nvPr/>
        </p:nvSpPr>
        <p:spPr>
          <a:xfrm rot="-5400000">
            <a:off x="4179675" y="2892259"/>
            <a:ext cx="127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Silke </a:t>
            </a:r>
            <a:r>
              <a:rPr lang="de-DE" sz="1600" dirty="0" err="1"/>
              <a:t>Vilcins</a:t>
            </a:r>
            <a:endParaRPr lang="de-DE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EC9556-28E3-431D-AE2B-B17341F31CFD}"/>
              </a:ext>
            </a:extLst>
          </p:cNvPr>
          <p:cNvSpPr txBox="1"/>
          <p:nvPr/>
        </p:nvSpPr>
        <p:spPr>
          <a:xfrm rot="-5400000">
            <a:off x="6887284" y="293600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Simon </a:t>
            </a:r>
            <a:r>
              <a:rPr lang="de-DE" sz="1600" dirty="0" err="1"/>
              <a:t>Karau</a:t>
            </a:r>
            <a:endParaRPr lang="de-DE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7DBB9D9-7D1D-4597-8F49-3CEC4879E794}"/>
              </a:ext>
            </a:extLst>
          </p:cNvPr>
          <p:cNvSpPr txBox="1"/>
          <p:nvPr/>
        </p:nvSpPr>
        <p:spPr>
          <a:xfrm>
            <a:off x="4272446" y="2182014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Michael </a:t>
            </a:r>
            <a:r>
              <a:rPr lang="de-DE" sz="1600" dirty="0" err="1"/>
              <a:t>Bousonville</a:t>
            </a: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25C083-4D9C-4C6F-8DBC-53A87F957006}"/>
              </a:ext>
            </a:extLst>
          </p:cNvPr>
          <p:cNvSpPr txBox="1"/>
          <p:nvPr/>
        </p:nvSpPr>
        <p:spPr>
          <a:xfrm>
            <a:off x="6209139" y="2182014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Nils Oliver Fröhlich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4988518-4853-4C33-AB2E-0046B1996451}"/>
              </a:ext>
            </a:extLst>
          </p:cNvPr>
          <p:cNvSpPr txBox="1"/>
          <p:nvPr/>
        </p:nvSpPr>
        <p:spPr>
          <a:xfrm rot="2460000">
            <a:off x="6369152" y="1517748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Michéle</a:t>
            </a:r>
            <a:r>
              <a:rPr lang="de-DE" sz="1600" dirty="0"/>
              <a:t> </a:t>
            </a:r>
            <a:r>
              <a:rPr lang="de-DE" sz="1600" dirty="0" err="1"/>
              <a:t>Schmidke</a:t>
            </a: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C99EB6-A7D8-4E40-B01F-D07CD0EC4183}"/>
              </a:ext>
            </a:extLst>
          </p:cNvPr>
          <p:cNvSpPr txBox="1"/>
          <p:nvPr/>
        </p:nvSpPr>
        <p:spPr>
          <a:xfrm rot="-2460000">
            <a:off x="4209884" y="1538415"/>
            <a:ext cx="157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Martin Lembke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8C9D6C-61D8-434B-BE17-6C11FE1E2467}"/>
              </a:ext>
            </a:extLst>
          </p:cNvPr>
          <p:cNvSpPr txBox="1"/>
          <p:nvPr/>
        </p:nvSpPr>
        <p:spPr>
          <a:xfrm rot="-2460000">
            <a:off x="5409282" y="839286"/>
            <a:ext cx="777659" cy="33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Hilmar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2E4758-E270-4BE2-BD1E-C0A04BEDD0E9}"/>
              </a:ext>
            </a:extLst>
          </p:cNvPr>
          <p:cNvSpPr txBox="1"/>
          <p:nvPr/>
        </p:nvSpPr>
        <p:spPr>
          <a:xfrm rot="2460000">
            <a:off x="5958018" y="708689"/>
            <a:ext cx="83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Bienert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3BC1A3F-F369-4585-8978-14C067F6A56E}"/>
              </a:ext>
            </a:extLst>
          </p:cNvPr>
          <p:cNvSpPr txBox="1"/>
          <p:nvPr/>
        </p:nvSpPr>
        <p:spPr>
          <a:xfrm>
            <a:off x="5464325" y="2905798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Much </a:t>
            </a:r>
            <a:r>
              <a:rPr lang="de-DE" sz="1600" dirty="0" err="1"/>
              <a:t>thanks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2203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el 1">
            <a:extLst>
              <a:ext uri="{FF2B5EF4-FFF2-40B4-BE49-F238E27FC236}">
                <a16:creationId xmlns:a16="http://schemas.microsoft.com/office/drawing/2014/main" id="{25269278-3E9A-8CB3-F16D-18351C1A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 HOM-Damping Capabilities with one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-Ring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3247" y="6508389"/>
            <a:ext cx="9948937" cy="186841"/>
          </a:xfrm>
        </p:spPr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pic>
        <p:nvPicPr>
          <p:cNvPr id="88" name="Picture 38">
            <a:extLst>
              <a:ext uri="{FF2B5EF4-FFF2-40B4-BE49-F238E27FC236}">
                <a16:creationId xmlns:a16="http://schemas.microsoft.com/office/drawing/2014/main" id="{6E4D1A8F-9BC1-CB8C-2A99-FAEA0F58D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11"/>
            <a:ext cx="11430023" cy="5010922"/>
          </a:xfrm>
          <a:prstGeom prst="rect">
            <a:avLst/>
          </a:prstGeom>
        </p:spPr>
      </p:pic>
      <p:pic>
        <p:nvPicPr>
          <p:cNvPr id="89" name="Picture 10">
            <a:extLst>
              <a:ext uri="{FF2B5EF4-FFF2-40B4-BE49-F238E27FC236}">
                <a16:creationId xmlns:a16="http://schemas.microsoft.com/office/drawing/2014/main" id="{08818C0B-BF1E-B170-0A1B-4B4CD3FF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926" y="4049369"/>
            <a:ext cx="2328722" cy="1676400"/>
          </a:xfrm>
          <a:prstGeom prst="rect">
            <a:avLst/>
          </a:prstGeom>
        </p:spPr>
      </p:pic>
      <p:sp>
        <p:nvSpPr>
          <p:cNvPr id="90" name="TextBox 5">
            <a:extLst>
              <a:ext uri="{FF2B5EF4-FFF2-40B4-BE49-F238E27FC236}">
                <a16:creationId xmlns:a16="http://schemas.microsoft.com/office/drawing/2014/main" id="{7DA9E226-8358-1ED0-DA64-CEF0482EE6BD}"/>
              </a:ext>
            </a:extLst>
          </p:cNvPr>
          <p:cNvSpPr txBox="1"/>
          <p:nvPr/>
        </p:nvSpPr>
        <p:spPr>
          <a:xfrm>
            <a:off x="10790329" y="5693855"/>
            <a:ext cx="431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rgbClr val="C00000"/>
                </a:solidFill>
              </a:rPr>
              <a:t>Port1</a:t>
            </a:r>
          </a:p>
        </p:txBody>
      </p:sp>
      <p:sp>
        <p:nvSpPr>
          <p:cNvPr id="91" name="TextBox 7">
            <a:extLst>
              <a:ext uri="{FF2B5EF4-FFF2-40B4-BE49-F238E27FC236}">
                <a16:creationId xmlns:a16="http://schemas.microsoft.com/office/drawing/2014/main" id="{B7393B70-B75A-45CA-2918-18346C35908A}"/>
              </a:ext>
            </a:extLst>
          </p:cNvPr>
          <p:cNvSpPr txBox="1"/>
          <p:nvPr/>
        </p:nvSpPr>
        <p:spPr>
          <a:xfrm>
            <a:off x="10548522" y="5565370"/>
            <a:ext cx="431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rgbClr val="C00000"/>
                </a:solidFill>
              </a:rPr>
              <a:t>Port3</a:t>
            </a:r>
          </a:p>
        </p:txBody>
      </p:sp>
      <p:sp>
        <p:nvSpPr>
          <p:cNvPr id="92" name="TextBox 8">
            <a:extLst>
              <a:ext uri="{FF2B5EF4-FFF2-40B4-BE49-F238E27FC236}">
                <a16:creationId xmlns:a16="http://schemas.microsoft.com/office/drawing/2014/main" id="{1B55C636-7ED3-2070-2E08-2A0767992088}"/>
              </a:ext>
            </a:extLst>
          </p:cNvPr>
          <p:cNvSpPr txBox="1"/>
          <p:nvPr/>
        </p:nvSpPr>
        <p:spPr>
          <a:xfrm>
            <a:off x="10539112" y="4020565"/>
            <a:ext cx="431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rgbClr val="C00000"/>
                </a:solidFill>
              </a:rPr>
              <a:t>Port4</a:t>
            </a:r>
          </a:p>
        </p:txBody>
      </p:sp>
      <p:sp>
        <p:nvSpPr>
          <p:cNvPr id="93" name="TextBox 9">
            <a:extLst>
              <a:ext uri="{FF2B5EF4-FFF2-40B4-BE49-F238E27FC236}">
                <a16:creationId xmlns:a16="http://schemas.microsoft.com/office/drawing/2014/main" id="{83459FB0-D206-F9B7-EF19-DDB2D7CA052B}"/>
              </a:ext>
            </a:extLst>
          </p:cNvPr>
          <p:cNvSpPr txBox="1"/>
          <p:nvPr/>
        </p:nvSpPr>
        <p:spPr>
          <a:xfrm>
            <a:off x="10777039" y="3413117"/>
            <a:ext cx="431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rgbClr val="C00000"/>
                </a:solidFill>
              </a:rPr>
              <a:t>Port2</a:t>
            </a:r>
          </a:p>
        </p:txBody>
      </p:sp>
      <p:sp>
        <p:nvSpPr>
          <p:cNvPr id="94" name="TextBox 21">
            <a:extLst>
              <a:ext uri="{FF2B5EF4-FFF2-40B4-BE49-F238E27FC236}">
                <a16:creationId xmlns:a16="http://schemas.microsoft.com/office/drawing/2014/main" id="{3DD7A780-F20A-A5DF-CF2B-20A686EAD028}"/>
              </a:ext>
            </a:extLst>
          </p:cNvPr>
          <p:cNvSpPr txBox="1"/>
          <p:nvPr/>
        </p:nvSpPr>
        <p:spPr>
          <a:xfrm rot="16200000">
            <a:off x="1566000" y="1689767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TM-010</a:t>
            </a:r>
          </a:p>
        </p:txBody>
      </p:sp>
      <p:sp>
        <p:nvSpPr>
          <p:cNvPr id="95" name="TextBox 22">
            <a:extLst>
              <a:ext uri="{FF2B5EF4-FFF2-40B4-BE49-F238E27FC236}">
                <a16:creationId xmlns:a16="http://schemas.microsoft.com/office/drawing/2014/main" id="{BB324C4A-9AF3-1D01-A97D-C4843B8663B5}"/>
              </a:ext>
            </a:extLst>
          </p:cNvPr>
          <p:cNvSpPr txBox="1"/>
          <p:nvPr/>
        </p:nvSpPr>
        <p:spPr>
          <a:xfrm rot="16200000">
            <a:off x="2760237" y="3345522"/>
            <a:ext cx="665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TE-111</a:t>
            </a:r>
          </a:p>
        </p:txBody>
      </p:sp>
      <p:sp>
        <p:nvSpPr>
          <p:cNvPr id="96" name="TextBox 23">
            <a:extLst>
              <a:ext uri="{FF2B5EF4-FFF2-40B4-BE49-F238E27FC236}">
                <a16:creationId xmlns:a16="http://schemas.microsoft.com/office/drawing/2014/main" id="{D05EDB26-B235-E854-F368-FF1FE45BFE65}"/>
              </a:ext>
            </a:extLst>
          </p:cNvPr>
          <p:cNvSpPr txBox="1"/>
          <p:nvPr/>
        </p:nvSpPr>
        <p:spPr>
          <a:xfrm rot="16200000">
            <a:off x="3049200" y="1695473"/>
            <a:ext cx="702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TM-011</a:t>
            </a:r>
          </a:p>
        </p:txBody>
      </p:sp>
      <p:sp>
        <p:nvSpPr>
          <p:cNvPr id="97" name="TextBox 24">
            <a:extLst>
              <a:ext uri="{FF2B5EF4-FFF2-40B4-BE49-F238E27FC236}">
                <a16:creationId xmlns:a16="http://schemas.microsoft.com/office/drawing/2014/main" id="{DE791B65-7B45-EEB9-A3FC-0D6FC2F99320}"/>
              </a:ext>
            </a:extLst>
          </p:cNvPr>
          <p:cNvSpPr txBox="1"/>
          <p:nvPr/>
        </p:nvSpPr>
        <p:spPr>
          <a:xfrm rot="16200000">
            <a:off x="3589200" y="1199625"/>
            <a:ext cx="702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TM-110</a:t>
            </a:r>
          </a:p>
        </p:txBody>
      </p:sp>
      <p:sp>
        <p:nvSpPr>
          <p:cNvPr id="98" name="TextBox 25">
            <a:extLst>
              <a:ext uri="{FF2B5EF4-FFF2-40B4-BE49-F238E27FC236}">
                <a16:creationId xmlns:a16="http://schemas.microsoft.com/office/drawing/2014/main" id="{778DE223-2643-A5A8-A12C-25005BDCDB58}"/>
              </a:ext>
            </a:extLst>
          </p:cNvPr>
          <p:cNvSpPr txBox="1"/>
          <p:nvPr/>
        </p:nvSpPr>
        <p:spPr>
          <a:xfrm rot="16200000">
            <a:off x="4608000" y="1199626"/>
            <a:ext cx="690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TM-111</a:t>
            </a:r>
          </a:p>
        </p:txBody>
      </p:sp>
      <p:sp>
        <p:nvSpPr>
          <p:cNvPr id="99" name="TextBox 26">
            <a:extLst>
              <a:ext uri="{FF2B5EF4-FFF2-40B4-BE49-F238E27FC236}">
                <a16:creationId xmlns:a16="http://schemas.microsoft.com/office/drawing/2014/main" id="{DE01B43E-DB93-F84B-9D64-99F24FA187F2}"/>
              </a:ext>
            </a:extLst>
          </p:cNvPr>
          <p:cNvSpPr txBox="1"/>
          <p:nvPr/>
        </p:nvSpPr>
        <p:spPr>
          <a:xfrm rot="16200000">
            <a:off x="5579387" y="1038238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TM-210</a:t>
            </a:r>
          </a:p>
        </p:txBody>
      </p:sp>
      <p:sp>
        <p:nvSpPr>
          <p:cNvPr id="100" name="TextBox 27">
            <a:extLst>
              <a:ext uri="{FF2B5EF4-FFF2-40B4-BE49-F238E27FC236}">
                <a16:creationId xmlns:a16="http://schemas.microsoft.com/office/drawing/2014/main" id="{7B31DA5A-DCB8-2AFA-1437-AB8723F8BA7C}"/>
              </a:ext>
            </a:extLst>
          </p:cNvPr>
          <p:cNvSpPr txBox="1"/>
          <p:nvPr/>
        </p:nvSpPr>
        <p:spPr>
          <a:xfrm rot="16200000">
            <a:off x="5890907" y="2468267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TM-020*</a:t>
            </a:r>
          </a:p>
        </p:txBody>
      </p:sp>
      <p:sp>
        <p:nvSpPr>
          <p:cNvPr id="101" name="TextBox 28">
            <a:extLst>
              <a:ext uri="{FF2B5EF4-FFF2-40B4-BE49-F238E27FC236}">
                <a16:creationId xmlns:a16="http://schemas.microsoft.com/office/drawing/2014/main" id="{BA244CA8-78B9-7C2F-C5D1-73BE78952019}"/>
              </a:ext>
            </a:extLst>
          </p:cNvPr>
          <p:cNvSpPr txBox="1"/>
          <p:nvPr/>
        </p:nvSpPr>
        <p:spPr>
          <a:xfrm rot="16200000">
            <a:off x="6167906" y="1145833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TM-020*</a:t>
            </a:r>
          </a:p>
        </p:txBody>
      </p:sp>
      <p:sp>
        <p:nvSpPr>
          <p:cNvPr id="102" name="TextBox 29">
            <a:extLst>
              <a:ext uri="{FF2B5EF4-FFF2-40B4-BE49-F238E27FC236}">
                <a16:creationId xmlns:a16="http://schemas.microsoft.com/office/drawing/2014/main" id="{B882CF9F-10AA-0FAF-BF15-200627E5A6A6}"/>
              </a:ext>
            </a:extLst>
          </p:cNvPr>
          <p:cNvSpPr txBox="1"/>
          <p:nvPr/>
        </p:nvSpPr>
        <p:spPr>
          <a:xfrm rot="16200000">
            <a:off x="6330529" y="1643173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TE-121**</a:t>
            </a:r>
          </a:p>
        </p:txBody>
      </p:sp>
      <p:sp>
        <p:nvSpPr>
          <p:cNvPr id="103" name="TextBox 30">
            <a:extLst>
              <a:ext uri="{FF2B5EF4-FFF2-40B4-BE49-F238E27FC236}">
                <a16:creationId xmlns:a16="http://schemas.microsoft.com/office/drawing/2014/main" id="{8BA0DF9A-C4B0-61DF-07C6-7E77CEBB7AAF}"/>
              </a:ext>
            </a:extLst>
          </p:cNvPr>
          <p:cNvSpPr txBox="1"/>
          <p:nvPr/>
        </p:nvSpPr>
        <p:spPr>
          <a:xfrm rot="16200000">
            <a:off x="6424661" y="1028207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TM-212*</a:t>
            </a:r>
          </a:p>
        </p:txBody>
      </p:sp>
      <p:sp>
        <p:nvSpPr>
          <p:cNvPr id="104" name="TextBox 31">
            <a:extLst>
              <a:ext uri="{FF2B5EF4-FFF2-40B4-BE49-F238E27FC236}">
                <a16:creationId xmlns:a16="http://schemas.microsoft.com/office/drawing/2014/main" id="{5B0465C7-2F5A-EB91-4545-59E6F476D8F1}"/>
              </a:ext>
            </a:extLst>
          </p:cNvPr>
          <p:cNvSpPr txBox="1"/>
          <p:nvPr/>
        </p:nvSpPr>
        <p:spPr>
          <a:xfrm rot="16200000">
            <a:off x="6665314" y="1039221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TM-212*</a:t>
            </a:r>
          </a:p>
        </p:txBody>
      </p:sp>
      <p:sp>
        <p:nvSpPr>
          <p:cNvPr id="105" name="TextBox 32">
            <a:extLst>
              <a:ext uri="{FF2B5EF4-FFF2-40B4-BE49-F238E27FC236}">
                <a16:creationId xmlns:a16="http://schemas.microsoft.com/office/drawing/2014/main" id="{2F6DF001-EFD5-BBC1-3DCE-9006418A89DB}"/>
              </a:ext>
            </a:extLst>
          </p:cNvPr>
          <p:cNvSpPr txBox="1"/>
          <p:nvPr/>
        </p:nvSpPr>
        <p:spPr>
          <a:xfrm rot="16200000">
            <a:off x="7067365" y="1133822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TM-021</a:t>
            </a:r>
          </a:p>
        </p:txBody>
      </p:sp>
      <p:sp>
        <p:nvSpPr>
          <p:cNvPr id="106" name="TextBox 33">
            <a:extLst>
              <a:ext uri="{FF2B5EF4-FFF2-40B4-BE49-F238E27FC236}">
                <a16:creationId xmlns:a16="http://schemas.microsoft.com/office/drawing/2014/main" id="{FBDE9BE8-741D-30C1-753C-4B285F9D2482}"/>
              </a:ext>
            </a:extLst>
          </p:cNvPr>
          <p:cNvSpPr txBox="1"/>
          <p:nvPr/>
        </p:nvSpPr>
        <p:spPr>
          <a:xfrm rot="16200000">
            <a:off x="7317363" y="98425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TM-310</a:t>
            </a:r>
          </a:p>
        </p:txBody>
      </p:sp>
      <p:sp>
        <p:nvSpPr>
          <p:cNvPr id="107" name="TextBox 34">
            <a:extLst>
              <a:ext uri="{FF2B5EF4-FFF2-40B4-BE49-F238E27FC236}">
                <a16:creationId xmlns:a16="http://schemas.microsoft.com/office/drawing/2014/main" id="{C4B73999-05F2-2633-9FF0-8DA741BCBBFD}"/>
              </a:ext>
            </a:extLst>
          </p:cNvPr>
          <p:cNvSpPr txBox="1"/>
          <p:nvPr/>
        </p:nvSpPr>
        <p:spPr>
          <a:xfrm rot="16200000">
            <a:off x="7488587" y="1660494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TE-312</a:t>
            </a:r>
          </a:p>
        </p:txBody>
      </p:sp>
      <p:sp>
        <p:nvSpPr>
          <p:cNvPr id="108" name="TextBox 35">
            <a:extLst>
              <a:ext uri="{FF2B5EF4-FFF2-40B4-BE49-F238E27FC236}">
                <a16:creationId xmlns:a16="http://schemas.microsoft.com/office/drawing/2014/main" id="{80D73E3F-328C-7CB6-6941-F775B64502C6}"/>
              </a:ext>
            </a:extLst>
          </p:cNvPr>
          <p:cNvSpPr txBox="1"/>
          <p:nvPr/>
        </p:nvSpPr>
        <p:spPr>
          <a:xfrm rot="16200000">
            <a:off x="9007200" y="98425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TM-410</a:t>
            </a:r>
          </a:p>
        </p:txBody>
      </p:sp>
      <p:sp>
        <p:nvSpPr>
          <p:cNvPr id="109" name="TextBox 36">
            <a:extLst>
              <a:ext uri="{FF2B5EF4-FFF2-40B4-BE49-F238E27FC236}">
                <a16:creationId xmlns:a16="http://schemas.microsoft.com/office/drawing/2014/main" id="{8FD75A6D-F195-982B-0527-FF7BE68FD0B5}"/>
              </a:ext>
            </a:extLst>
          </p:cNvPr>
          <p:cNvSpPr txBox="1"/>
          <p:nvPr/>
        </p:nvSpPr>
        <p:spPr>
          <a:xfrm rot="16200000">
            <a:off x="8851544" y="1116842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TM-022*</a:t>
            </a:r>
          </a:p>
        </p:txBody>
      </p:sp>
      <p:sp>
        <p:nvSpPr>
          <p:cNvPr id="110" name="TextBox 37">
            <a:extLst>
              <a:ext uri="{FF2B5EF4-FFF2-40B4-BE49-F238E27FC236}">
                <a16:creationId xmlns:a16="http://schemas.microsoft.com/office/drawing/2014/main" id="{7B2B51CD-8999-F8A7-1D93-55D5E9D0CFE4}"/>
              </a:ext>
            </a:extLst>
          </p:cNvPr>
          <p:cNvSpPr txBox="1"/>
          <p:nvPr/>
        </p:nvSpPr>
        <p:spPr>
          <a:xfrm rot="16200000">
            <a:off x="8667201" y="942337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TM-212</a:t>
            </a:r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4AA6E2BD-3B93-DC6A-B8D1-E457655DDD44}"/>
              </a:ext>
            </a:extLst>
          </p:cNvPr>
          <p:cNvSpPr txBox="1"/>
          <p:nvPr/>
        </p:nvSpPr>
        <p:spPr>
          <a:xfrm rot="16200000">
            <a:off x="8184188" y="905319"/>
            <a:ext cx="702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TM-311</a:t>
            </a:r>
          </a:p>
        </p:txBody>
      </p:sp>
      <p:sp>
        <p:nvSpPr>
          <p:cNvPr id="112" name="TextBox 39">
            <a:extLst>
              <a:ext uri="{FF2B5EF4-FFF2-40B4-BE49-F238E27FC236}">
                <a16:creationId xmlns:a16="http://schemas.microsoft.com/office/drawing/2014/main" id="{93807E22-4166-31B4-EE91-CC387CCFAB06}"/>
              </a:ext>
            </a:extLst>
          </p:cNvPr>
          <p:cNvSpPr txBox="1"/>
          <p:nvPr/>
        </p:nvSpPr>
        <p:spPr>
          <a:xfrm rot="16200000">
            <a:off x="7376825" y="1765968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TM-310</a:t>
            </a:r>
          </a:p>
        </p:txBody>
      </p:sp>
      <p:sp>
        <p:nvSpPr>
          <p:cNvPr id="113" name="TextBox 41">
            <a:extLst>
              <a:ext uri="{FF2B5EF4-FFF2-40B4-BE49-F238E27FC236}">
                <a16:creationId xmlns:a16="http://schemas.microsoft.com/office/drawing/2014/main" id="{9EDC568F-E100-46F2-BE1F-AC5F774E70DC}"/>
              </a:ext>
            </a:extLst>
          </p:cNvPr>
          <p:cNvSpPr txBox="1"/>
          <p:nvPr/>
        </p:nvSpPr>
        <p:spPr>
          <a:xfrm rot="16200000">
            <a:off x="8290048" y="1134216"/>
            <a:ext cx="702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TM-311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F031A6F6-E489-9FEC-905D-A9B5E78249F6}"/>
              </a:ext>
            </a:extLst>
          </p:cNvPr>
          <p:cNvSpPr txBox="1"/>
          <p:nvPr/>
        </p:nvSpPr>
        <p:spPr>
          <a:xfrm>
            <a:off x="9872183" y="3645024"/>
            <a:ext cx="1636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Undamped cavity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EB3EC438-9F02-156F-E03E-F81A80102A01}"/>
              </a:ext>
            </a:extLst>
          </p:cNvPr>
          <p:cNvSpPr txBox="1"/>
          <p:nvPr/>
        </p:nvSpPr>
        <p:spPr>
          <a:xfrm>
            <a:off x="9870155" y="5826750"/>
            <a:ext cx="1883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HOM damped cavity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B6A47EEC-668C-E48B-5692-638C7FC0730D}"/>
              </a:ext>
            </a:extLst>
          </p:cNvPr>
          <p:cNvSpPr txBox="1"/>
          <p:nvPr/>
        </p:nvSpPr>
        <p:spPr>
          <a:xfrm>
            <a:off x="377445" y="5965010"/>
            <a:ext cx="6432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pictures are provided with kind permission of Simon Karau (DESY MHF)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36C72EAB-9421-7690-A9E4-EC704296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737" y="1949873"/>
            <a:ext cx="857430" cy="167525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AB53E75A-270E-560E-B583-E218B8E16322}"/>
              </a:ext>
            </a:extLst>
          </p:cNvPr>
          <p:cNvSpPr txBox="1"/>
          <p:nvPr/>
        </p:nvSpPr>
        <p:spPr>
          <a:xfrm>
            <a:off x="10840100" y="3937093"/>
            <a:ext cx="668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C00000"/>
                </a:solidFill>
              </a:rPr>
              <a:t>Port1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45702B87-0F33-B260-C87C-8BEFA894295E}"/>
              </a:ext>
            </a:extLst>
          </p:cNvPr>
          <p:cNvSpPr txBox="1"/>
          <p:nvPr/>
        </p:nvSpPr>
        <p:spPr>
          <a:xfrm>
            <a:off x="10509688" y="3409290"/>
            <a:ext cx="431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rgbClr val="C00000"/>
                </a:solidFill>
              </a:rPr>
              <a:t>Port3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52D913A0-2F4D-DE4B-F34C-55C33183B8D0}"/>
              </a:ext>
            </a:extLst>
          </p:cNvPr>
          <p:cNvSpPr txBox="1"/>
          <p:nvPr/>
        </p:nvSpPr>
        <p:spPr>
          <a:xfrm>
            <a:off x="10509688" y="1949873"/>
            <a:ext cx="431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rgbClr val="C00000"/>
                </a:solidFill>
              </a:rPr>
              <a:t>Port4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B50C0AB7-5790-B0E4-93CE-014B1037198C}"/>
              </a:ext>
            </a:extLst>
          </p:cNvPr>
          <p:cNvSpPr txBox="1"/>
          <p:nvPr/>
        </p:nvSpPr>
        <p:spPr>
          <a:xfrm>
            <a:off x="10761775" y="1772746"/>
            <a:ext cx="431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rgbClr val="C00000"/>
                </a:solidFill>
              </a:rPr>
              <a:t>Port2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0DBED93-65C5-413C-AF8D-D36B53C512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4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1271463" y="1282270"/>
            <a:ext cx="9469051" cy="5010249"/>
          </a:xfrm>
        </p:spPr>
        <p:txBody>
          <a:bodyPr/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Choke Mode Cavity from T.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Shintake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(1992)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Comparison of Choke Mode Cavity to the conventional HOM damped Cavity, advantages and disadvantages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Optimizing the Cavity Design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Power Load for the HOM-Damper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Variable coupling factor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 and outlook</a:t>
            </a:r>
          </a:p>
          <a:p>
            <a:pPr>
              <a:spcAft>
                <a:spcPts val="0"/>
              </a:spcAft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b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b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395A42-1AD3-4113-A9E9-018CBFE5B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53D20D6-09EC-4B4A-BBA0-E6BD315B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2" y="6561348"/>
            <a:ext cx="9948937" cy="186841"/>
          </a:xfrm>
        </p:spPr>
        <p:txBody>
          <a:bodyPr/>
          <a:lstStyle/>
          <a:p>
            <a:r>
              <a:rPr lang="en-US" noProof="0" dirty="0"/>
              <a:t>Development of a Single Mode Cavity for the Third Harmonic RF-System of PETRA IV, </a:t>
            </a:r>
            <a:r>
              <a:rPr lang="en-US" noProof="0" dirty="0" err="1"/>
              <a:t>Triest</a:t>
            </a:r>
            <a:r>
              <a:rPr lang="en-US" noProof="0" dirty="0"/>
              <a:t>, 26'th ESLS Workshop, November 8.-9..2023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B94A6AA-2501-4C42-8908-9F5E7240B2C3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Motivation</a:t>
            </a:r>
            <a:br>
              <a:rPr lang="en-US" dirty="0"/>
            </a:br>
            <a:br>
              <a:rPr lang="en-US" dirty="0"/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0CBF6641-8A61-4731-883C-0938F7DF0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49366"/>
              </p:ext>
            </p:extLst>
          </p:nvPr>
        </p:nvGraphicFramePr>
        <p:xfrm>
          <a:off x="983432" y="4085497"/>
          <a:ext cx="5400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785">
                  <a:extLst>
                    <a:ext uri="{9D8B030D-6E8A-4147-A177-3AD203B41FA5}">
                      <a16:colId xmlns:a16="http://schemas.microsoft.com/office/drawing/2014/main" val="3426770263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val="3017891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14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Frequency</a:t>
                      </a:r>
                      <a:r>
                        <a:rPr lang="de-DE" sz="1600" dirty="0"/>
                        <a:t> High </a:t>
                      </a:r>
                      <a:r>
                        <a:rPr lang="de-DE" sz="1600" dirty="0" err="1"/>
                        <a:t>Harmonics</a:t>
                      </a:r>
                      <a:r>
                        <a:rPr lang="de-DE" sz="1600" dirty="0"/>
                        <a:t> RF System f</a:t>
                      </a:r>
                      <a:r>
                        <a:rPr lang="de-DE" sz="16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1,499GHz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8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RF Amplitude High </a:t>
                      </a:r>
                      <a:r>
                        <a:rPr lang="de-DE" sz="1600" dirty="0" err="1"/>
                        <a:t>Harmonics</a:t>
                      </a:r>
                      <a:r>
                        <a:rPr lang="de-DE" sz="1600" dirty="0"/>
                        <a:t> RF System V</a:t>
                      </a:r>
                      <a:r>
                        <a:rPr lang="de-DE" sz="16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2,3MV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1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 err="1">
                          <a:latin typeface="+mn-lt"/>
                        </a:rPr>
                        <a:t>Number</a:t>
                      </a:r>
                      <a:r>
                        <a:rPr lang="de-DE" sz="1600" baseline="0" dirty="0">
                          <a:latin typeface="+mn-lt"/>
                        </a:rPr>
                        <a:t> </a:t>
                      </a:r>
                      <a:r>
                        <a:rPr lang="de-DE" sz="1600" baseline="0" dirty="0" err="1">
                          <a:latin typeface="+mn-lt"/>
                        </a:rPr>
                        <a:t>of</a:t>
                      </a:r>
                      <a:r>
                        <a:rPr lang="de-DE" sz="1600" baseline="0" dirty="0">
                          <a:latin typeface="+mn-lt"/>
                        </a:rPr>
                        <a:t> Third Harmonic </a:t>
                      </a:r>
                      <a:r>
                        <a:rPr lang="de-DE" sz="1600" baseline="0" dirty="0" err="1">
                          <a:latin typeface="+mn-lt"/>
                        </a:rPr>
                        <a:t>Cavities</a:t>
                      </a:r>
                      <a:endParaRPr lang="de-DE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5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Voltage</a:t>
                      </a:r>
                      <a:r>
                        <a:rPr lang="de-DE" sz="1600" dirty="0"/>
                        <a:t> per </a:t>
                      </a:r>
                      <a:r>
                        <a:rPr lang="de-DE" sz="1600" dirty="0" err="1"/>
                        <a:t>Cavity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94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1921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454C6A99-B839-4910-946E-C8A20417DED0}"/>
              </a:ext>
            </a:extLst>
          </p:cNvPr>
          <p:cNvSpPr txBox="1"/>
          <p:nvPr/>
        </p:nvSpPr>
        <p:spPr>
          <a:xfrm>
            <a:off x="875666" y="6040286"/>
            <a:ext cx="5509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Tab. 1:</a:t>
            </a:r>
            <a:r>
              <a:rPr lang="de-DE" sz="1400" dirty="0"/>
              <a:t> </a:t>
            </a:r>
            <a:r>
              <a:rPr lang="de-DE" sz="1400" dirty="0" err="1"/>
              <a:t>Some</a:t>
            </a:r>
            <a:r>
              <a:rPr lang="de-DE" sz="1400" dirty="0"/>
              <a:t> </a:t>
            </a:r>
            <a:r>
              <a:rPr lang="de-DE" sz="1400" dirty="0" err="1"/>
              <a:t>Important</a:t>
            </a:r>
            <a:r>
              <a:rPr lang="de-DE" sz="1400" dirty="0"/>
              <a:t> Parameters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third</a:t>
            </a:r>
            <a:r>
              <a:rPr lang="de-DE" sz="1400" dirty="0"/>
              <a:t> </a:t>
            </a:r>
            <a:r>
              <a:rPr lang="de-DE" sz="1400" dirty="0" err="1"/>
              <a:t>harmonic</a:t>
            </a:r>
            <a:r>
              <a:rPr lang="de-DE" sz="1400" dirty="0"/>
              <a:t> </a:t>
            </a:r>
            <a:r>
              <a:rPr lang="de-DE" sz="1400" dirty="0" err="1"/>
              <a:t>rf</a:t>
            </a:r>
            <a:r>
              <a:rPr lang="de-DE" sz="1400" dirty="0"/>
              <a:t>-system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7F1A3E6-4030-4F6E-9953-F0126AD9F56F}"/>
              </a:ext>
            </a:extLst>
          </p:cNvPr>
          <p:cNvSpPr/>
          <p:nvPr/>
        </p:nvSpPr>
        <p:spPr>
          <a:xfrm>
            <a:off x="407988" y="809945"/>
            <a:ext cx="6984156" cy="315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ALBA HOM-damped-cavity is expensive to build and due to its complexity many independent cooling water circuits are required.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PETRA IV, 24 of these cavities are required.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reasonable to look for an alternative cavity design.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should: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 simple cavity design that is easy to fabricate.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few cooling circuits.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 higher HOM damping efficiency compared to the ALBA cavity.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an adjustable coupling factor from zero to five.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EBD57C-0517-4541-83F8-A6F84EB52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8" y="655299"/>
            <a:ext cx="2647933" cy="25619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972DCBE-BFF6-4A1B-ACD6-CD7B9F688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21D136B-C83F-4F65-B76F-E0894D302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8" y="3192072"/>
            <a:ext cx="2944237" cy="215489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16914E-C5A9-439A-BE32-583C5DCF5526}"/>
              </a:ext>
            </a:extLst>
          </p:cNvPr>
          <p:cNvSpPr txBox="1"/>
          <p:nvPr/>
        </p:nvSpPr>
        <p:spPr>
          <a:xfrm>
            <a:off x="7831862" y="5309620"/>
            <a:ext cx="395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 1: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Above,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CAD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ALBA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B. Bravo, ALBA) and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high power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at HZB (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A.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Matveenko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BESSY II)</a:t>
            </a:r>
          </a:p>
        </p:txBody>
      </p:sp>
    </p:spTree>
    <p:extLst>
      <p:ext uri="{BB962C8B-B14F-4D97-AF65-F5344CB8AC3E}">
        <p14:creationId xmlns:p14="http://schemas.microsoft.com/office/powerpoint/2010/main" val="211099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The choke mode cavity created by T.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Shintake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(1992)</a:t>
            </a:r>
            <a:br>
              <a:rPr lang="en-US" dirty="0"/>
            </a:br>
            <a:br>
              <a:rPr lang="en-US" dirty="0"/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908720"/>
            <a:ext cx="8784356" cy="1489524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choke mode cavity is a representative of a certain class of cavities, namely a “single mode structure” [1]</a:t>
            </a:r>
          </a:p>
          <a:p>
            <a:r>
              <a:rPr lang="en-US" sz="2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single-mode accelerating structure is designed so that all modes except the wanted mode leave the cavity in the direction of an rf absorber [1]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1D510B-8C19-4590-99BD-82F0F4C14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707048-5F2F-43B1-8689-590F3820B6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20888"/>
            <a:ext cx="2304256" cy="280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E56225B-EE61-4DE7-92C1-C763F9EC7D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31" y="2492896"/>
            <a:ext cx="2040567" cy="28707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C5760E5-38C1-4299-91D3-37F4C0C27F2C}"/>
              </a:ext>
            </a:extLst>
          </p:cNvPr>
          <p:cNvSpPr/>
          <p:nvPr/>
        </p:nvSpPr>
        <p:spPr>
          <a:xfrm>
            <a:off x="393955" y="5325015"/>
            <a:ext cx="5269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Fig. 2: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TM</a:t>
            </a:r>
            <a:r>
              <a:rPr lang="en-US" baseline="-25000" dirty="0">
                <a:ea typeface="Calibri" panose="020F0502020204030204" pitchFamily="34" charset="0"/>
                <a:cs typeface="Calibri" panose="020F0502020204030204" pitchFamily="34" charset="0"/>
              </a:rPr>
              <a:t>010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 is rejected by the choke. Due to the distance of </a:t>
            </a:r>
            <a:r>
              <a:rPr lang="en-US" dirty="0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/2 between the short circuit of the choke and the annular output of the cavity, the TM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 "sees" a short circuit.(Picture: T.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Shintake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[2])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00F420F-32B5-4159-A41B-6A9A69B4630B}"/>
                  </a:ext>
                </a:extLst>
              </p:cNvPr>
              <p:cNvSpPr txBox="1"/>
              <p:nvPr/>
            </p:nvSpPr>
            <p:spPr>
              <a:xfrm>
                <a:off x="7896941" y="2420888"/>
                <a:ext cx="3633174" cy="1032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𝐿𝑜𝑎𝑑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𝐶h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𝑘𝑙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𝐿𝑜𝑎𝑑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𝐶h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𝑘𝑙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00F420F-32B5-4159-A41B-6A9A69B46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941" y="2420888"/>
                <a:ext cx="3633174" cy="1032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3522B2F-E2E4-430B-AD56-4C6399A9E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61498"/>
              </p:ext>
            </p:extLst>
          </p:nvPr>
        </p:nvGraphicFramePr>
        <p:xfrm>
          <a:off x="6456040" y="4149080"/>
          <a:ext cx="4968552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62365855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9695055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91823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389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</a:t>
                      </a:r>
                      <a:r>
                        <a:rPr lang="de-DE" baseline="-25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cylindrical</a:t>
                      </a:r>
                      <a:r>
                        <a:rPr lang="de-DE" dirty="0"/>
                        <a:t> parallel </a:t>
                      </a:r>
                      <a:r>
                        <a:rPr lang="de-DE" dirty="0" err="1"/>
                        <a:t>plate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transmission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line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461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Z</a:t>
                      </a:r>
                      <a:r>
                        <a:rPr lang="de-DE" baseline="-25000" dirty="0" err="1"/>
                        <a:t>Ch</a:t>
                      </a:r>
                      <a:endParaRPr lang="de-DE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Coaxial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choke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line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9.5 </a:t>
                      </a:r>
                      <a:r>
                        <a:rPr lang="de-DE" dirty="0">
                          <a:latin typeface="Symbol" panose="05050102010706020507" pitchFamily="18" charset="2"/>
                        </a:rPr>
                        <a:t>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2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</a:t>
                      </a:r>
                      <a:r>
                        <a:rPr lang="de-DE" baseline="-25000" dirty="0" err="1"/>
                        <a:t>Load</a:t>
                      </a:r>
                      <a:endParaRPr lang="de-DE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Termination </a:t>
                      </a:r>
                      <a:r>
                        <a:rPr lang="de-DE" dirty="0" err="1"/>
                        <a:t>resistance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SiC</a:t>
                      </a:r>
                      <a:r>
                        <a:rPr lang="de-DE" dirty="0"/>
                        <a:t> 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 </a:t>
                      </a:r>
                      <a:r>
                        <a:rPr lang="de-DE" dirty="0">
                          <a:latin typeface="Symbol" panose="05050102010706020507" pitchFamily="18" charset="2"/>
                        </a:rPr>
                        <a:t>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376094"/>
                  </a:ext>
                </a:extLst>
              </a:tr>
            </a:tbl>
          </a:graphicData>
        </a:graphic>
      </p:graphicFrame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2871A2-9D54-4A08-A256-44F98BD5AF94}"/>
              </a:ext>
            </a:extLst>
          </p:cNvPr>
          <p:cNvCxnSpPr/>
          <p:nvPr/>
        </p:nvCxnSpPr>
        <p:spPr>
          <a:xfrm>
            <a:off x="2999656" y="3573016"/>
            <a:ext cx="1224136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74E6BD5-56CC-48C6-94B0-C09F6B2C17AA}"/>
                  </a:ext>
                </a:extLst>
              </p:cNvPr>
              <p:cNvSpPr txBox="1"/>
              <p:nvPr/>
            </p:nvSpPr>
            <p:spPr>
              <a:xfrm>
                <a:off x="7182645" y="3429000"/>
                <a:ext cx="4283930" cy="55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𝑠𝑖𝑛𝑐𝑒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𝐶h</m:t>
                          </m:r>
                        </m:sub>
                      </m:sSub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𝑘𝑙</m:t>
                              </m:r>
                            </m:e>
                          </m:d>
                        </m:e>
                      </m:func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 </m:t>
                      </m:r>
                    </m:oMath>
                  </m:oMathPara>
                </a14:m>
                <a:endParaRPr lang="de-DE" sz="1600" dirty="0" err="1"/>
              </a:p>
            </p:txBody>
          </p:sp>
        </mc:Choice>
        <mc:Fallback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74E6BD5-56CC-48C6-94B0-C09F6B2C1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645" y="3429000"/>
                <a:ext cx="4283930" cy="5583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BD653BC-7AD3-4CA7-91F3-036B68A12D35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580764" y="3480011"/>
            <a:ext cx="3601881" cy="22816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E5E2965-7736-4739-A9F4-424734D72877}"/>
              </a:ext>
            </a:extLst>
          </p:cNvPr>
          <p:cNvSpPr txBox="1"/>
          <p:nvPr/>
        </p:nvSpPr>
        <p:spPr>
          <a:xfrm>
            <a:off x="6106066" y="2750342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Relexion</a:t>
            </a:r>
            <a:r>
              <a:rPr lang="de-DE" sz="1600" dirty="0"/>
              <a:t> </a:t>
            </a:r>
            <a:r>
              <a:rPr lang="de-DE" sz="1600" dirty="0" err="1"/>
              <a:t>factor</a:t>
            </a:r>
            <a:r>
              <a:rPr lang="de-DE" sz="1600" dirty="0"/>
              <a:t> </a:t>
            </a:r>
            <a:r>
              <a:rPr lang="de-DE" sz="1600" dirty="0">
                <a:latin typeface="Symbol" panose="05050102010706020507" pitchFamily="18" charset="2"/>
              </a:rPr>
              <a:t>G: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B9A90C4-F600-4C3B-99E3-0B0A65CBE504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295060" y="2919619"/>
            <a:ext cx="1811006" cy="65339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0F02AFA4-73A0-466E-8C27-2BC27EC46692}"/>
              </a:ext>
            </a:extLst>
          </p:cNvPr>
          <p:cNvSpPr txBox="1"/>
          <p:nvPr/>
        </p:nvSpPr>
        <p:spPr>
          <a:xfrm>
            <a:off x="6384032" y="6165304"/>
            <a:ext cx="443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Tab. 2:</a:t>
            </a:r>
            <a:r>
              <a:rPr lang="de-DE" sz="1400" dirty="0"/>
              <a:t> Numbers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calculating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reflection</a:t>
            </a:r>
            <a:r>
              <a:rPr lang="de-DE" sz="1400" dirty="0"/>
              <a:t> </a:t>
            </a:r>
            <a:r>
              <a:rPr lang="de-DE" sz="1400" dirty="0" err="1"/>
              <a:t>factor</a:t>
            </a:r>
            <a:r>
              <a:rPr lang="de-DE" sz="1400" dirty="0"/>
              <a:t> </a:t>
            </a:r>
            <a:r>
              <a:rPr lang="de-DE" sz="1400" dirty="0">
                <a:latin typeface="Symbol" panose="05050102010706020507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465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FDF831-4435-4EDA-9072-86F245D5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638D43D-39CF-4F5E-87C6-87A06CB8D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20961"/>
              </p:ext>
            </p:extLst>
          </p:nvPr>
        </p:nvGraphicFramePr>
        <p:xfrm>
          <a:off x="5159276" y="1289494"/>
          <a:ext cx="6624737" cy="222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634343510"/>
                    </a:ext>
                  </a:extLst>
                </a:gridCol>
                <a:gridCol w="4018996">
                  <a:extLst>
                    <a:ext uri="{9D8B030D-6E8A-4147-A177-3AD203B41FA5}">
                      <a16:colId xmlns:a16="http://schemas.microsoft.com/office/drawing/2014/main" val="2652903353"/>
                    </a:ext>
                  </a:extLst>
                </a:gridCol>
                <a:gridCol w="1237589">
                  <a:extLst>
                    <a:ext uri="{9D8B030D-6E8A-4147-A177-3AD203B41FA5}">
                      <a16:colId xmlns:a16="http://schemas.microsoft.com/office/drawing/2014/main" val="2206617635"/>
                    </a:ext>
                  </a:extLst>
                </a:gridCol>
              </a:tblGrid>
              <a:tr h="36443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Tab. 3:                    HOM </a:t>
                      </a:r>
                      <a:r>
                        <a:rPr lang="de-DE" sz="1200" dirty="0" err="1"/>
                        <a:t>damped</a:t>
                      </a:r>
                      <a:r>
                        <a:rPr lang="de-DE" sz="1200" dirty="0"/>
                        <a:t> 1.5 GHz ALBA </a:t>
                      </a:r>
                      <a:r>
                        <a:rPr lang="de-DE" sz="1200" dirty="0" err="1"/>
                        <a:t>cavity</a:t>
                      </a:r>
                      <a:endParaRPr lang="de-DE" sz="1200" dirty="0"/>
                    </a:p>
                  </a:txBody>
                  <a:tcPr marL="91602" marR="91602" marT="45801" marB="4580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 marL="91602" marR="91602" marT="45801" marB="45801" anchor="ctr"/>
                </a:tc>
                <a:extLst>
                  <a:ext uri="{0D108BD9-81ED-4DB2-BD59-A6C34878D82A}">
                    <a16:rowId xmlns:a16="http://schemas.microsoft.com/office/drawing/2014/main" val="1205454796"/>
                  </a:ext>
                </a:extLst>
              </a:tr>
              <a:tr h="411173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Arguments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Evaluation of arguments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90696"/>
                  </a:ext>
                </a:extLst>
              </a:tr>
              <a:tr h="305340">
                <a:tc>
                  <a:txBody>
                    <a:bodyPr/>
                    <a:lstStyle/>
                    <a:p>
                      <a:r>
                        <a:rPr lang="de-DE" sz="1200" dirty="0"/>
                        <a:t>Advantages</a:t>
                      </a:r>
                    </a:p>
                  </a:txBody>
                  <a:tcPr marL="91602" marR="91602" marT="45801" marB="4580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Well </a:t>
                      </a:r>
                      <a:r>
                        <a:rPr lang="de-DE" sz="1200" dirty="0" err="1"/>
                        <a:t>proved</a:t>
                      </a:r>
                      <a:r>
                        <a:rPr lang="de-DE" sz="1200" dirty="0"/>
                        <a:t> HOM </a:t>
                      </a:r>
                      <a:r>
                        <a:rPr lang="de-DE" sz="1200" dirty="0" err="1"/>
                        <a:t>damped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cavity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concept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(++++…)</a:t>
                      </a:r>
                    </a:p>
                  </a:txBody>
                  <a:tcPr marL="91602" marR="91602" marT="45801" marB="4580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10869"/>
                  </a:ext>
                </a:extLst>
              </a:tr>
              <a:tr h="149731">
                <a:tc rowSpan="4">
                  <a:txBody>
                    <a:bodyPr/>
                    <a:lstStyle/>
                    <a:p>
                      <a:r>
                        <a:rPr lang="de-DE" sz="1200" dirty="0" err="1"/>
                        <a:t>Disadvantages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Transdamper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frequency</a:t>
                      </a:r>
                      <a:r>
                        <a:rPr lang="de-DE" sz="1200" dirty="0"/>
                        <a:t> limited </a:t>
                      </a:r>
                      <a:r>
                        <a:rPr lang="de-DE" sz="1200" dirty="0" err="1"/>
                        <a:t>from</a:t>
                      </a:r>
                      <a:r>
                        <a:rPr lang="de-DE" sz="1200" dirty="0"/>
                        <a:t> 1.7–5 GHz</a:t>
                      </a:r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(- -)</a:t>
                      </a:r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565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High power </a:t>
                      </a:r>
                      <a:r>
                        <a:rPr lang="de-DE" sz="1200" dirty="0" err="1"/>
                        <a:t>input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coupling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factor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fixed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(- -)</a:t>
                      </a:r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29779"/>
                  </a:ext>
                </a:extLst>
              </a:tr>
              <a:tr h="1768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Manufacturing </a:t>
                      </a:r>
                      <a:r>
                        <a:rPr lang="de-DE" sz="1200" dirty="0" err="1"/>
                        <a:t>is</a:t>
                      </a:r>
                      <a:r>
                        <a:rPr lang="de-DE" sz="1200" dirty="0"/>
                        <a:t> expensive</a:t>
                      </a:r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(- - -)</a:t>
                      </a:r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490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Complicate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cooling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circuits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(- - -)</a:t>
                      </a:r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673240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7BB665C-32D5-4743-8C35-5E24DC712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DA9445B-12C1-4F3C-A3E5-E2C111E42455}"/>
              </a:ext>
            </a:extLst>
          </p:cNvPr>
          <p:cNvSpPr txBox="1">
            <a:spLocks/>
          </p:cNvSpPr>
          <p:nvPr/>
        </p:nvSpPr>
        <p:spPr>
          <a:xfrm>
            <a:off x="479995" y="332656"/>
            <a:ext cx="8712349" cy="899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 of Choke Mode Cavity to the HOM damped Cavity, advantages and disadvantages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79BD41-B626-4B99-A285-B4A2DDF42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268760"/>
            <a:ext cx="2656545" cy="2446055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AA93866-98AE-4A86-B921-B0C116F82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09685"/>
              </p:ext>
            </p:extLst>
          </p:nvPr>
        </p:nvGraphicFramePr>
        <p:xfrm>
          <a:off x="5159896" y="3933056"/>
          <a:ext cx="6624737" cy="250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634343510"/>
                    </a:ext>
                  </a:extLst>
                </a:gridCol>
                <a:gridCol w="4018996">
                  <a:extLst>
                    <a:ext uri="{9D8B030D-6E8A-4147-A177-3AD203B41FA5}">
                      <a16:colId xmlns:a16="http://schemas.microsoft.com/office/drawing/2014/main" val="2652903353"/>
                    </a:ext>
                  </a:extLst>
                </a:gridCol>
                <a:gridCol w="1237589">
                  <a:extLst>
                    <a:ext uri="{9D8B030D-6E8A-4147-A177-3AD203B41FA5}">
                      <a16:colId xmlns:a16="http://schemas.microsoft.com/office/drawing/2014/main" val="2206617635"/>
                    </a:ext>
                  </a:extLst>
                </a:gridCol>
              </a:tblGrid>
              <a:tr h="36443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Tab.4:                     HOM </a:t>
                      </a:r>
                      <a:r>
                        <a:rPr lang="de-DE" sz="1200" dirty="0" err="1"/>
                        <a:t>damped</a:t>
                      </a:r>
                      <a:r>
                        <a:rPr lang="de-DE" sz="1200" dirty="0"/>
                        <a:t> 1.5 GHz </a:t>
                      </a:r>
                      <a:r>
                        <a:rPr lang="de-DE" sz="1200" dirty="0" err="1"/>
                        <a:t>Shintake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cavity</a:t>
                      </a:r>
                      <a:endParaRPr lang="de-DE" sz="1200" dirty="0"/>
                    </a:p>
                  </a:txBody>
                  <a:tcPr marL="91602" marR="91602" marT="45801" marB="4580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 marL="91602" marR="91602" marT="45801" marB="45801" anchor="ctr"/>
                </a:tc>
                <a:extLst>
                  <a:ext uri="{0D108BD9-81ED-4DB2-BD59-A6C34878D82A}">
                    <a16:rowId xmlns:a16="http://schemas.microsoft.com/office/drawing/2014/main" val="1205454796"/>
                  </a:ext>
                </a:extLst>
              </a:tr>
              <a:tr h="411173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Arguments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Evaluation of arguments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90696"/>
                  </a:ext>
                </a:extLst>
              </a:tr>
              <a:tr h="305340">
                <a:tc rowSpan="4">
                  <a:txBody>
                    <a:bodyPr/>
                    <a:lstStyle/>
                    <a:p>
                      <a:r>
                        <a:rPr lang="de-DE" sz="1200" dirty="0"/>
                        <a:t>Advantages</a:t>
                      </a:r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de-DE" sz="1200" dirty="0"/>
                        <a:t>The HOM </a:t>
                      </a:r>
                      <a:r>
                        <a:rPr lang="de-DE" sz="1200" dirty="0" err="1"/>
                        <a:t>damper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capabilities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are</a:t>
                      </a:r>
                      <a:r>
                        <a:rPr lang="de-DE" sz="1200" dirty="0"/>
                        <a:t> not </a:t>
                      </a:r>
                      <a:r>
                        <a:rPr lang="de-DE" sz="1200" dirty="0" err="1"/>
                        <a:t>frequency</a:t>
                      </a:r>
                      <a:r>
                        <a:rPr lang="de-DE" sz="1200" dirty="0"/>
                        <a:t> limited</a:t>
                      </a:r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(++)</a:t>
                      </a:r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10869"/>
                  </a:ext>
                </a:extLst>
              </a:tr>
              <a:tr h="30534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/>
                        <a:t>Mechanical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construction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is</a:t>
                      </a:r>
                      <a:r>
                        <a:rPr lang="de-DE" sz="1200" dirty="0"/>
                        <a:t> simple</a:t>
                      </a:r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(+++)</a:t>
                      </a:r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89913"/>
                  </a:ext>
                </a:extLst>
              </a:tr>
              <a:tr h="30534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/>
                        <a:t>Only</a:t>
                      </a:r>
                      <a:r>
                        <a:rPr lang="de-DE" sz="1200" dirty="0"/>
                        <a:t> a </a:t>
                      </a:r>
                      <a:r>
                        <a:rPr lang="de-DE" sz="1200" dirty="0" err="1"/>
                        <a:t>small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number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cooling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circuits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required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(+++)</a:t>
                      </a:r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60926"/>
                  </a:ext>
                </a:extLst>
              </a:tr>
              <a:tr h="305340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High power </a:t>
                      </a:r>
                      <a:r>
                        <a:rPr lang="de-DE" sz="1200" dirty="0" err="1"/>
                        <a:t>coupling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factor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could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be</a:t>
                      </a:r>
                      <a:r>
                        <a:rPr lang="de-DE" sz="1200" dirty="0"/>
                        <a:t> variable </a:t>
                      </a:r>
                      <a:r>
                        <a:rPr lang="de-DE" sz="1200" dirty="0" err="1"/>
                        <a:t>from</a:t>
                      </a:r>
                      <a:r>
                        <a:rPr lang="de-DE" sz="1200" dirty="0"/>
                        <a:t> 0 </a:t>
                      </a:r>
                      <a:r>
                        <a:rPr lang="de-DE" sz="1200" dirty="0" err="1"/>
                        <a:t>to</a:t>
                      </a:r>
                      <a:r>
                        <a:rPr lang="de-DE" sz="1200" dirty="0"/>
                        <a:t> 5</a:t>
                      </a:r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(++)</a:t>
                      </a:r>
                    </a:p>
                  </a:txBody>
                  <a:tcPr marL="91602" marR="91602" marT="45801" marB="4580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42056"/>
                  </a:ext>
                </a:extLst>
              </a:tr>
              <a:tr h="149731">
                <a:tc>
                  <a:txBody>
                    <a:bodyPr/>
                    <a:lstStyle/>
                    <a:p>
                      <a:r>
                        <a:rPr lang="de-DE" sz="1200" dirty="0" err="1"/>
                        <a:t>Disadvantages</a:t>
                      </a:r>
                      <a:endParaRPr lang="de-DE" sz="1200" dirty="0"/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/>
                        <a:t>Frequency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the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cavity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body</a:t>
                      </a:r>
                      <a:r>
                        <a:rPr lang="de-DE" sz="1200" dirty="0"/>
                        <a:t> and </a:t>
                      </a:r>
                      <a:r>
                        <a:rPr lang="de-DE" sz="1200" dirty="0" err="1"/>
                        <a:t>the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choke</a:t>
                      </a:r>
                      <a:r>
                        <a:rPr lang="de-DE" sz="1200" dirty="0"/>
                        <a:t> must </a:t>
                      </a:r>
                      <a:r>
                        <a:rPr lang="de-DE" sz="1200" dirty="0" err="1"/>
                        <a:t>be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precisely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matched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to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each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other</a:t>
                      </a:r>
                      <a:r>
                        <a:rPr lang="de-DE" sz="1200" dirty="0"/>
                        <a:t>.</a:t>
                      </a:r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(- -)</a:t>
                      </a:r>
                    </a:p>
                  </a:txBody>
                  <a:tcPr marL="91602" marR="91602" marT="45801" marB="45801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56562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55509E6-EEA9-4804-8292-C87BC74B2FF4}"/>
              </a:ext>
            </a:extLst>
          </p:cNvPr>
          <p:cNvSpPr txBox="1"/>
          <p:nvPr/>
        </p:nvSpPr>
        <p:spPr>
          <a:xfrm>
            <a:off x="335360" y="364501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 3: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ALBA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B. Bravo, ALBA)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76AF2D7-16F2-4755-941F-FA3FD16D7E9B}"/>
              </a:ext>
            </a:extLst>
          </p:cNvPr>
          <p:cNvGrpSpPr/>
          <p:nvPr/>
        </p:nvGrpSpPr>
        <p:grpSpPr>
          <a:xfrm>
            <a:off x="1127448" y="4014439"/>
            <a:ext cx="3129122" cy="2222873"/>
            <a:chOff x="4090987" y="233362"/>
            <a:chExt cx="8996950" cy="639127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F23F194-F8FB-4666-B0EE-2E79C58B6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987" y="233362"/>
              <a:ext cx="4010025" cy="6391275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8CC17A6-734C-4DCB-B15C-37F87DA7A121}"/>
                </a:ext>
              </a:extLst>
            </p:cNvPr>
            <p:cNvSpPr txBox="1"/>
            <p:nvPr/>
          </p:nvSpPr>
          <p:spPr>
            <a:xfrm>
              <a:off x="8328247" y="233362"/>
              <a:ext cx="4305734" cy="79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HOM-</a:t>
              </a:r>
              <a:r>
                <a:rPr lang="de-DE" sz="1200" dirty="0" err="1"/>
                <a:t>Damper</a:t>
              </a:r>
              <a:r>
                <a:rPr lang="de-DE" sz="1200" dirty="0"/>
                <a:t> Ring</a:t>
              </a:r>
            </a:p>
          </p:txBody>
        </p: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40CE0D70-23C3-4803-823C-2753AC0478EB}"/>
                </a:ext>
              </a:extLst>
            </p:cNvPr>
            <p:cNvCxnSpPr>
              <a:stCxn id="22" idx="1"/>
            </p:cNvCxnSpPr>
            <p:nvPr/>
          </p:nvCxnSpPr>
          <p:spPr>
            <a:xfrm flipH="1">
              <a:off x="6672065" y="631582"/>
              <a:ext cx="1656182" cy="6111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DB196C0-4BA8-43EA-B397-86BC3FAED554}"/>
                </a:ext>
              </a:extLst>
            </p:cNvPr>
            <p:cNvSpPr txBox="1"/>
            <p:nvPr/>
          </p:nvSpPr>
          <p:spPr>
            <a:xfrm>
              <a:off x="8616279" y="1196752"/>
              <a:ext cx="4471658" cy="79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High Power </a:t>
              </a:r>
              <a:r>
                <a:rPr lang="de-DE" sz="1200" dirty="0" err="1"/>
                <a:t>Coupler</a:t>
              </a:r>
              <a:endParaRPr lang="de-DE" sz="1200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D897339-FB65-47A6-87F4-C23457B5F016}"/>
                </a:ext>
              </a:extLst>
            </p:cNvPr>
            <p:cNvSpPr txBox="1"/>
            <p:nvPr/>
          </p:nvSpPr>
          <p:spPr>
            <a:xfrm>
              <a:off x="8616279" y="3860800"/>
              <a:ext cx="3866588" cy="79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Frequency</a:t>
              </a:r>
              <a:r>
                <a:rPr lang="de-DE" sz="1200" dirty="0"/>
                <a:t> Tuner</a:t>
              </a:r>
            </a:p>
          </p:txBody>
        </p: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FFE1DA7A-C5E3-4E36-B4B3-2B652A7DF093}"/>
                </a:ext>
              </a:extLst>
            </p:cNvPr>
            <p:cNvCxnSpPr>
              <a:stCxn id="24" idx="1"/>
            </p:cNvCxnSpPr>
            <p:nvPr/>
          </p:nvCxnSpPr>
          <p:spPr>
            <a:xfrm flipH="1">
              <a:off x="7104115" y="1594971"/>
              <a:ext cx="1512165" cy="3218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3A529C3A-119A-48F2-8119-C139797FBD75}"/>
                </a:ext>
              </a:extLst>
            </p:cNvPr>
            <p:cNvCxnSpPr>
              <a:stCxn id="25" idx="1"/>
            </p:cNvCxnSpPr>
            <p:nvPr/>
          </p:nvCxnSpPr>
          <p:spPr>
            <a:xfrm flipH="1">
              <a:off x="7176122" y="4259020"/>
              <a:ext cx="1440157" cy="25009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C71729C-B151-42BF-BE82-14691C6F509B}"/>
                </a:ext>
              </a:extLst>
            </p:cNvPr>
            <p:cNvSpPr txBox="1"/>
            <p:nvPr/>
          </p:nvSpPr>
          <p:spPr>
            <a:xfrm>
              <a:off x="8616279" y="2442374"/>
              <a:ext cx="1803043" cy="79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Choke</a:t>
              </a:r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CF2A2A5F-A500-4054-9C50-2B7ECD964E79}"/>
                </a:ext>
              </a:extLst>
            </p:cNvPr>
            <p:cNvCxnSpPr>
              <a:stCxn id="28" idx="1"/>
            </p:cNvCxnSpPr>
            <p:nvPr/>
          </p:nvCxnSpPr>
          <p:spPr>
            <a:xfrm flipH="1" flipV="1">
              <a:off x="6384033" y="1844826"/>
              <a:ext cx="2232246" cy="99576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65672593-E17F-46B1-9DC3-2615075A3019}"/>
                </a:ext>
              </a:extLst>
            </p:cNvPr>
            <p:cNvCxnSpPr>
              <a:stCxn id="28" idx="1"/>
            </p:cNvCxnSpPr>
            <p:nvPr/>
          </p:nvCxnSpPr>
          <p:spPr>
            <a:xfrm flipH="1">
              <a:off x="6240015" y="2840593"/>
              <a:ext cx="2376264" cy="216607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BC5CF4CE-1F0B-4EB8-ADDC-FEF2FEECE536}"/>
              </a:ext>
            </a:extLst>
          </p:cNvPr>
          <p:cNvSpPr txBox="1"/>
          <p:nvPr/>
        </p:nvSpPr>
        <p:spPr>
          <a:xfrm>
            <a:off x="335360" y="623731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 4: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Shintake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M. Schmidtke, DESY)</a:t>
            </a:r>
          </a:p>
        </p:txBody>
      </p:sp>
    </p:spTree>
    <p:extLst>
      <p:ext uri="{BB962C8B-B14F-4D97-AF65-F5344CB8AC3E}">
        <p14:creationId xmlns:p14="http://schemas.microsoft.com/office/powerpoint/2010/main" val="134672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6C069EC-F06C-428C-B2B6-564E7277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Development of a Single Mode Cavity for the Third Harmonic RF-System of PETRA IV, Triest, 26'th ESLS Workshop, November 8.-9..2023</a:t>
            </a:r>
            <a:endParaRPr lang="en-US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70B724-AE37-4E8E-9658-FAA6E6961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2B13BD3-223C-4349-869D-90DC41F0C89B}"/>
              </a:ext>
            </a:extLst>
          </p:cNvPr>
          <p:cNvSpPr txBox="1">
            <a:spLocks/>
          </p:cNvSpPr>
          <p:nvPr/>
        </p:nvSpPr>
        <p:spPr>
          <a:xfrm>
            <a:off x="335639" y="318973"/>
            <a:ext cx="9948937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Optimizing the Cavity Design (cavity dimensions)</a:t>
            </a:r>
          </a:p>
        </p:txBody>
      </p:sp>
      <p:graphicFrame>
        <p:nvGraphicFramePr>
          <p:cNvPr id="131" name="Tabelle 130">
            <a:extLst>
              <a:ext uri="{FF2B5EF4-FFF2-40B4-BE49-F238E27FC236}">
                <a16:creationId xmlns:a16="http://schemas.microsoft.com/office/drawing/2014/main" id="{B4EB96F7-6C18-43BB-A548-C62A8E11B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17146"/>
              </p:ext>
            </p:extLst>
          </p:nvPr>
        </p:nvGraphicFramePr>
        <p:xfrm>
          <a:off x="6877024" y="1267824"/>
          <a:ext cx="4945408" cy="231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1384">
                  <a:extLst>
                    <a:ext uri="{9D8B030D-6E8A-4147-A177-3AD203B41FA5}">
                      <a16:colId xmlns:a16="http://schemas.microsoft.com/office/drawing/2014/main" val="410518655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5527769"/>
                    </a:ext>
                  </a:extLst>
                </a:gridCol>
                <a:gridCol w="1117920">
                  <a:extLst>
                    <a:ext uri="{9D8B030D-6E8A-4147-A177-3AD203B41FA5}">
                      <a16:colId xmlns:a16="http://schemas.microsoft.com/office/drawing/2014/main" val="3249129608"/>
                    </a:ext>
                  </a:extLst>
                </a:gridCol>
              </a:tblGrid>
              <a:tr h="1816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Tab. 5: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Key-parameters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Shintake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cavity</a:t>
                      </a:r>
                    </a:p>
                  </a:txBody>
                  <a:tcPr marL="114217" marR="114217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1940535280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frequency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0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1,5GHz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1154205562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shunt impedance (CST)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 M</a:t>
                      </a:r>
                      <a:r>
                        <a:rPr lang="en-US" sz="1800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de-DE" sz="18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3322935261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unloaded quality factor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20.000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3566926941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R over Q value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S</a:t>
                      </a:r>
                      <a:r>
                        <a:rPr lang="en-US" sz="1800" dirty="0">
                          <a:effectLst/>
                        </a:rPr>
                        <a:t>/Q</a:t>
                      </a:r>
                      <a:r>
                        <a:rPr lang="en-US" sz="1800" baseline="-25000" dirty="0">
                          <a:effectLst/>
                        </a:rPr>
                        <a:t>0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mbol" panose="05050102010706020507" pitchFamily="18" charset="2"/>
                        </a:rPr>
                        <a:t>85W</a:t>
                      </a:r>
                      <a:endParaRPr lang="de-DE" sz="18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1907137846"/>
                  </a:ext>
                </a:extLst>
              </a:tr>
            </a:tbl>
          </a:graphicData>
        </a:graphic>
      </p:graphicFrame>
      <p:graphicFrame>
        <p:nvGraphicFramePr>
          <p:cNvPr id="132" name="Tabelle 131">
            <a:extLst>
              <a:ext uri="{FF2B5EF4-FFF2-40B4-BE49-F238E27FC236}">
                <a16:creationId xmlns:a16="http://schemas.microsoft.com/office/drawing/2014/main" id="{45C6B976-2DB4-4F42-8940-072F1453B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02590"/>
              </p:ext>
            </p:extLst>
          </p:nvPr>
        </p:nvGraphicFramePr>
        <p:xfrm>
          <a:off x="6863726" y="4005064"/>
          <a:ext cx="4945408" cy="231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690">
                  <a:extLst>
                    <a:ext uri="{9D8B030D-6E8A-4147-A177-3AD203B41FA5}">
                      <a16:colId xmlns:a16="http://schemas.microsoft.com/office/drawing/2014/main" val="410518655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5527769"/>
                    </a:ext>
                  </a:extLst>
                </a:gridCol>
                <a:gridCol w="1032614">
                  <a:extLst>
                    <a:ext uri="{9D8B030D-6E8A-4147-A177-3AD203B41FA5}">
                      <a16:colId xmlns:a16="http://schemas.microsoft.com/office/drawing/2014/main" val="3249129608"/>
                    </a:ext>
                  </a:extLst>
                </a:gridCol>
              </a:tblGrid>
              <a:tr h="18160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Tab. 6: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Key-parameters ALBA-HH-cavity</a:t>
                      </a:r>
                    </a:p>
                  </a:txBody>
                  <a:tcPr marL="114217" marR="114217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1940535280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frequency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0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1,5GHz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516167678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shunt impedance (meas.)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1,1 M</a:t>
                      </a:r>
                      <a:r>
                        <a:rPr lang="en-US" sz="1800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de-DE" sz="18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3322935261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unloaded quality factor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14.000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3566926941"/>
                  </a:ext>
                </a:extLst>
              </a:tr>
              <a:tr h="283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R over Q value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S</a:t>
                      </a:r>
                      <a:r>
                        <a:rPr lang="en-US" sz="1800" dirty="0">
                          <a:effectLst/>
                        </a:rPr>
                        <a:t>/Q</a:t>
                      </a:r>
                      <a:r>
                        <a:rPr lang="en-US" sz="1800" baseline="-25000" dirty="0">
                          <a:effectLst/>
                        </a:rPr>
                        <a:t>0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mbol" panose="05050102010706020507" pitchFamily="18" charset="2"/>
                        </a:rPr>
                        <a:t>79W</a:t>
                      </a:r>
                      <a:endParaRPr lang="de-DE" sz="18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17" marR="114217" marT="0" marB="0" anchor="ctr"/>
                </a:tc>
                <a:extLst>
                  <a:ext uri="{0D108BD9-81ED-4DB2-BD59-A6C34878D82A}">
                    <a16:rowId xmlns:a16="http://schemas.microsoft.com/office/drawing/2014/main" val="1907137846"/>
                  </a:ext>
                </a:extLst>
              </a:tr>
            </a:tbl>
          </a:graphicData>
        </a:graphic>
      </p:graphicFrame>
      <p:pic>
        <p:nvPicPr>
          <p:cNvPr id="153" name="Grafik 152">
            <a:extLst>
              <a:ext uri="{FF2B5EF4-FFF2-40B4-BE49-F238E27FC236}">
                <a16:creationId xmlns:a16="http://schemas.microsoft.com/office/drawing/2014/main" id="{02E6E561-A262-41B8-BDF9-A0B25957D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0" y="1124744"/>
            <a:ext cx="6135409" cy="37790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11DC9C9-F3C0-44C3-AAFE-EFED455B8BBA}"/>
              </a:ext>
            </a:extLst>
          </p:cNvPr>
          <p:cNvSpPr txBox="1"/>
          <p:nvPr/>
        </p:nvSpPr>
        <p:spPr>
          <a:xfrm>
            <a:off x="478219" y="4991662"/>
            <a:ext cx="5407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Fig. 5:</a:t>
            </a:r>
            <a:r>
              <a:rPr lang="de-DE" sz="1600" dirty="0"/>
              <a:t> </a:t>
            </a:r>
            <a:r>
              <a:rPr lang="de-DE" sz="1600" dirty="0" err="1"/>
              <a:t>Optimized</a:t>
            </a:r>
            <a:r>
              <a:rPr lang="de-DE" sz="1600" dirty="0"/>
              <a:t> </a:t>
            </a:r>
            <a:r>
              <a:rPr lang="de-DE" sz="1600" dirty="0" err="1"/>
              <a:t>cavity</a:t>
            </a:r>
            <a:r>
              <a:rPr lang="de-DE" sz="1600" dirty="0"/>
              <a:t> design </a:t>
            </a:r>
            <a:r>
              <a:rPr lang="de-DE" sz="1600" dirty="0" err="1"/>
              <a:t>with</a:t>
            </a:r>
            <a:r>
              <a:rPr lang="de-DE" sz="1600" dirty="0"/>
              <a:t> all </a:t>
            </a:r>
            <a:r>
              <a:rPr lang="de-DE" sz="1600" dirty="0" err="1"/>
              <a:t>dimensions</a:t>
            </a:r>
            <a:r>
              <a:rPr lang="de-DE" sz="1600" dirty="0"/>
              <a:t> in mm</a:t>
            </a:r>
          </a:p>
        </p:txBody>
      </p:sp>
    </p:spTree>
    <p:extLst>
      <p:ext uri="{BB962C8B-B14F-4D97-AF65-F5344CB8AC3E}">
        <p14:creationId xmlns:p14="http://schemas.microsoft.com/office/powerpoint/2010/main" val="401854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ABB8E4-4845-4BDA-41E4-C4AC2A50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90531"/>
            <a:ext cx="9948937" cy="186841"/>
          </a:xfrm>
        </p:spPr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169DEAA-D5EB-DA5D-D44A-4BB3D0E15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3" y="781423"/>
            <a:ext cx="9171432" cy="5149215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53D2EB00-D044-4DCF-60A7-C52A6E1F1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75" y="4128081"/>
            <a:ext cx="2171705" cy="1453899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sp>
        <p:nvSpPr>
          <p:cNvPr id="8" name="Oval 5">
            <a:extLst>
              <a:ext uri="{FF2B5EF4-FFF2-40B4-BE49-F238E27FC236}">
                <a16:creationId xmlns:a16="http://schemas.microsoft.com/office/drawing/2014/main" id="{0DDC38C8-3CC8-FB54-86C8-2A3D40FC4590}"/>
              </a:ext>
            </a:extLst>
          </p:cNvPr>
          <p:cNvSpPr/>
          <p:nvPr/>
        </p:nvSpPr>
        <p:spPr>
          <a:xfrm>
            <a:off x="6125876" y="3949823"/>
            <a:ext cx="504000" cy="39358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A941F9BE-9E0C-808B-0B33-E3A72B3592C1}"/>
              </a:ext>
            </a:extLst>
          </p:cNvPr>
          <p:cNvSpPr/>
          <p:nvPr/>
        </p:nvSpPr>
        <p:spPr>
          <a:xfrm>
            <a:off x="3794156" y="2157582"/>
            <a:ext cx="2286000" cy="2438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19E6F7EF-7DB2-0E5E-CFAD-9294EEECC867}"/>
              </a:ext>
            </a:extLst>
          </p:cNvPr>
          <p:cNvCxnSpPr>
            <a:cxnSpLocks/>
          </p:cNvCxnSpPr>
          <p:nvPr/>
        </p:nvCxnSpPr>
        <p:spPr>
          <a:xfrm flipV="1">
            <a:off x="6354476" y="5678476"/>
            <a:ext cx="0" cy="1367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86575E52-672C-2450-C781-12D0DD6AB95E}"/>
                  </a:ext>
                </a:extLst>
              </p:cNvPr>
              <p:cNvSpPr txBox="1"/>
              <p:nvPr/>
            </p:nvSpPr>
            <p:spPr>
              <a:xfrm>
                <a:off x="5821076" y="5704467"/>
                <a:ext cx="1176989" cy="294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86575E52-672C-2450-C781-12D0DD6A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076" y="5704467"/>
                <a:ext cx="1176989" cy="2945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2">
            <a:extLst>
              <a:ext uri="{FF2B5EF4-FFF2-40B4-BE49-F238E27FC236}">
                <a16:creationId xmlns:a16="http://schemas.microsoft.com/office/drawing/2014/main" id="{05E3DBE7-18F9-0A5E-00D2-12E1D4BA0F89}"/>
              </a:ext>
            </a:extLst>
          </p:cNvPr>
          <p:cNvSpPr/>
          <p:nvPr/>
        </p:nvSpPr>
        <p:spPr>
          <a:xfrm>
            <a:off x="6354475" y="3757781"/>
            <a:ext cx="228601" cy="1900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FA6F7398-A317-5853-042E-FB64AD257B27}"/>
                  </a:ext>
                </a:extLst>
              </p:cNvPr>
              <p:cNvSpPr txBox="1"/>
              <p:nvPr/>
            </p:nvSpPr>
            <p:spPr>
              <a:xfrm>
                <a:off x="7226250" y="5586582"/>
                <a:ext cx="1637243" cy="498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C00000"/>
                    </a:solidFill>
                  </a:rPr>
                  <a:t>Local Max E-Field: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8.5 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FA6F7398-A317-5853-042E-FB64AD257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50" y="5586582"/>
                <a:ext cx="1637243" cy="498919"/>
              </a:xfrm>
              <a:prstGeom prst="rect">
                <a:avLst/>
              </a:prstGeom>
              <a:blipFill>
                <a:blip r:embed="rId5"/>
                <a:stretch>
                  <a:fillRect t="-1220" b="-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3C382039-D8FF-7060-6FED-A0FA2489B97D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6549598" y="3493973"/>
            <a:ext cx="262076" cy="29163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8">
            <a:extLst>
              <a:ext uri="{FF2B5EF4-FFF2-40B4-BE49-F238E27FC236}">
                <a16:creationId xmlns:a16="http://schemas.microsoft.com/office/drawing/2014/main" id="{8B7315F0-CD1B-D89C-D26B-615BA5761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74" y="1902914"/>
            <a:ext cx="2171705" cy="1591059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6">
                <a:extLst>
                  <a:ext uri="{FF2B5EF4-FFF2-40B4-BE49-F238E27FC236}">
                    <a16:creationId xmlns:a16="http://schemas.microsoft.com/office/drawing/2014/main" id="{20EC6E52-11F4-0AFC-9E96-E269A89C6DFE}"/>
                  </a:ext>
                </a:extLst>
              </p:cNvPr>
              <p:cNvSpPr txBox="1"/>
              <p:nvPr/>
            </p:nvSpPr>
            <p:spPr>
              <a:xfrm>
                <a:off x="2633725" y="4188323"/>
                <a:ext cx="1741374" cy="48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C00000"/>
                    </a:solidFill>
                  </a:rPr>
                  <a:t>Global Max E-Field: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200">
                          <a:solidFill>
                            <a:srgbClr val="C00000"/>
                          </a:solidFill>
                        </a:rPr>
                        <m:t>65.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rgbClr val="C00000"/>
                          </a:solidFill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6">
                <a:extLst>
                  <a:ext uri="{FF2B5EF4-FFF2-40B4-BE49-F238E27FC236}">
                    <a16:creationId xmlns:a16="http://schemas.microsoft.com/office/drawing/2014/main" id="{20EC6E52-11F4-0AFC-9E96-E269A89C6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725" y="4188323"/>
                <a:ext cx="1741374" cy="484363"/>
              </a:xfrm>
              <a:prstGeom prst="rect">
                <a:avLst/>
              </a:prstGeom>
              <a:blipFill>
                <a:blip r:embed="rId7"/>
                <a:stretch>
                  <a:fillRect t="-1250" b="-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1F091FFE-C25F-CFA9-B693-004F25E792AB}"/>
                  </a:ext>
                </a:extLst>
              </p:cNvPr>
              <p:cNvSpPr txBox="1"/>
              <p:nvPr/>
            </p:nvSpPr>
            <p:spPr>
              <a:xfrm>
                <a:off x="7036425" y="1397811"/>
                <a:ext cx="1722203" cy="498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C00000"/>
                    </a:solidFill>
                  </a:rPr>
                  <a:t>Local Max E-Field: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11.6 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1F091FFE-C25F-CFA9-B693-004F25E79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425" y="1397811"/>
                <a:ext cx="1722203" cy="498919"/>
              </a:xfrm>
              <a:prstGeom prst="rect">
                <a:avLst/>
              </a:prstGeom>
              <a:blipFill>
                <a:blip r:embed="rId8"/>
                <a:stretch>
                  <a:fillRect t="-1220" b="-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4">
            <a:extLst>
              <a:ext uri="{FF2B5EF4-FFF2-40B4-BE49-F238E27FC236}">
                <a16:creationId xmlns:a16="http://schemas.microsoft.com/office/drawing/2014/main" id="{CF5E59DC-8381-6D7B-8843-3759F2CC7F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3" y="1898277"/>
            <a:ext cx="2171705" cy="1591059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  <p:sp>
        <p:nvSpPr>
          <p:cNvPr id="19" name="Oval 25">
            <a:extLst>
              <a:ext uri="{FF2B5EF4-FFF2-40B4-BE49-F238E27FC236}">
                <a16:creationId xmlns:a16="http://schemas.microsoft.com/office/drawing/2014/main" id="{D5C7E5E8-0CEC-C39E-41D5-41C29A52BF42}"/>
              </a:ext>
            </a:extLst>
          </p:cNvPr>
          <p:cNvSpPr/>
          <p:nvPr/>
        </p:nvSpPr>
        <p:spPr>
          <a:xfrm>
            <a:off x="3291236" y="3757781"/>
            <a:ext cx="228601" cy="1900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8394EE9A-79B4-0214-2BF5-EEDD50671BEF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3062170" y="3489338"/>
            <a:ext cx="262544" cy="296272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9">
            <a:extLst>
              <a:ext uri="{FF2B5EF4-FFF2-40B4-BE49-F238E27FC236}">
                <a16:creationId xmlns:a16="http://schemas.microsoft.com/office/drawing/2014/main" id="{5E3A40BE-3170-FFDB-E298-12BE550F411F}"/>
              </a:ext>
            </a:extLst>
          </p:cNvPr>
          <p:cNvCxnSpPr>
            <a:cxnSpLocks/>
          </p:cNvCxnSpPr>
          <p:nvPr/>
        </p:nvCxnSpPr>
        <p:spPr>
          <a:xfrm flipH="1" flipV="1">
            <a:off x="6629876" y="4146616"/>
            <a:ext cx="181800" cy="4170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33">
                <a:extLst>
                  <a:ext uri="{FF2B5EF4-FFF2-40B4-BE49-F238E27FC236}">
                    <a16:creationId xmlns:a16="http://schemas.microsoft.com/office/drawing/2014/main" id="{A1E4DB2A-DABB-BC4F-665F-71F931622988}"/>
                  </a:ext>
                </a:extLst>
              </p:cNvPr>
              <p:cNvSpPr txBox="1"/>
              <p:nvPr/>
            </p:nvSpPr>
            <p:spPr>
              <a:xfrm>
                <a:off x="1115213" y="1397811"/>
                <a:ext cx="1722203" cy="498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C00000"/>
                    </a:solidFill>
                  </a:rPr>
                  <a:t>Local Max E-Field: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13.2 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33">
                <a:extLst>
                  <a:ext uri="{FF2B5EF4-FFF2-40B4-BE49-F238E27FC236}">
                    <a16:creationId xmlns:a16="http://schemas.microsoft.com/office/drawing/2014/main" id="{A1E4DB2A-DABB-BC4F-665F-71F931622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3" y="1397811"/>
                <a:ext cx="1722203" cy="498919"/>
              </a:xfrm>
              <a:prstGeom prst="rect">
                <a:avLst/>
              </a:prstGeom>
              <a:blipFill>
                <a:blip r:embed="rId10"/>
                <a:stretch>
                  <a:fillRect t="-1220" b="-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336087E-2904-ED90-A0EB-0690DE04CE08}"/>
                  </a:ext>
                </a:extLst>
              </p:cNvPr>
              <p:cNvSpPr txBox="1"/>
              <p:nvPr/>
            </p:nvSpPr>
            <p:spPr>
              <a:xfrm>
                <a:off x="9163292" y="4189845"/>
                <a:ext cx="2765356" cy="812274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Scaling up to the electric field strength present during operation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200" smtClean="0"/>
                        <m:t>caling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94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𝑘𝑉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=84.4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336087E-2904-ED90-A0EB-0690DE04C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292" y="4189845"/>
                <a:ext cx="2765356" cy="812274"/>
              </a:xfrm>
              <a:prstGeom prst="rect">
                <a:avLst/>
              </a:prstGeom>
              <a:blipFill>
                <a:blip r:embed="rId11"/>
                <a:stretch>
                  <a:fillRect t="-746" r="-11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EAD1AE1-5472-434D-B4D6-10CB2537AB13}"/>
              </a:ext>
            </a:extLst>
          </p:cNvPr>
          <p:cNvCxnSpPr>
            <a:cxnSpLocks/>
          </p:cNvCxnSpPr>
          <p:nvPr/>
        </p:nvCxnSpPr>
        <p:spPr>
          <a:xfrm flipV="1">
            <a:off x="4953557" y="1776582"/>
            <a:ext cx="0" cy="3078448"/>
          </a:xfrm>
          <a:prstGeom prst="straightConnector1">
            <a:avLst/>
          </a:prstGeom>
          <a:ln w="19050">
            <a:solidFill>
              <a:srgbClr val="00FA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3A969052-4F7D-7BD2-1A9C-3B75A388D775}"/>
              </a:ext>
            </a:extLst>
          </p:cNvPr>
          <p:cNvSpPr txBox="1"/>
          <p:nvPr/>
        </p:nvSpPr>
        <p:spPr>
          <a:xfrm>
            <a:off x="5297958" y="774435"/>
            <a:ext cx="1285118" cy="830997"/>
          </a:xfrm>
          <a:prstGeom prst="rect">
            <a:avLst/>
          </a:prstGeom>
          <a:solidFill>
            <a:srgbClr val="00FA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1,1 kV during simulation and 94 kV during operation.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15DC5D-472D-F17E-4C75-FD39A1A639D2}"/>
              </a:ext>
            </a:extLst>
          </p:cNvPr>
          <p:cNvSpPr txBox="1"/>
          <p:nvPr/>
        </p:nvSpPr>
        <p:spPr>
          <a:xfrm>
            <a:off x="2698427" y="4710287"/>
            <a:ext cx="1910309" cy="461665"/>
          </a:xfrm>
          <a:prstGeom prst="rect">
            <a:avLst/>
          </a:prstGeom>
          <a:solidFill>
            <a:srgbClr val="00FA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⟹ maximum at the nose cones  = 5.5 MV/m.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116003C-185F-8D04-40D3-B8142FFC23A3}"/>
              </a:ext>
            </a:extLst>
          </p:cNvPr>
          <p:cNvSpPr txBox="1"/>
          <p:nvPr/>
        </p:nvSpPr>
        <p:spPr>
          <a:xfrm>
            <a:off x="2756260" y="1607634"/>
            <a:ext cx="1159816" cy="276999"/>
          </a:xfrm>
          <a:prstGeom prst="rect">
            <a:avLst/>
          </a:prstGeom>
          <a:solidFill>
            <a:srgbClr val="00FA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⟹ 1.1 MV/m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2139A53-F57E-6385-BCE3-1A54E8BCB503}"/>
              </a:ext>
            </a:extLst>
          </p:cNvPr>
          <p:cNvSpPr txBox="1"/>
          <p:nvPr/>
        </p:nvSpPr>
        <p:spPr>
          <a:xfrm>
            <a:off x="8717679" y="1609040"/>
            <a:ext cx="1159816" cy="276999"/>
          </a:xfrm>
          <a:prstGeom prst="rect">
            <a:avLst/>
          </a:prstGeom>
          <a:solidFill>
            <a:srgbClr val="00FA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⟹ 1 MV/m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EEAD8B9-11A6-A0A0-1587-DE3D75EB1816}"/>
              </a:ext>
            </a:extLst>
          </p:cNvPr>
          <p:cNvSpPr txBox="1"/>
          <p:nvPr/>
        </p:nvSpPr>
        <p:spPr>
          <a:xfrm>
            <a:off x="8822072" y="5801146"/>
            <a:ext cx="1266203" cy="276999"/>
          </a:xfrm>
          <a:prstGeom prst="rect">
            <a:avLst/>
          </a:prstGeom>
          <a:solidFill>
            <a:srgbClr val="00FA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⟹ 0.72 MV/m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6FE7BB-3C44-7A5D-AE18-5C4997B35191}"/>
              </a:ext>
            </a:extLst>
          </p:cNvPr>
          <p:cNvSpPr txBox="1">
            <a:spLocks/>
          </p:cNvSpPr>
          <p:nvPr/>
        </p:nvSpPr>
        <p:spPr>
          <a:xfrm>
            <a:off x="517857" y="313606"/>
            <a:ext cx="946657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Optimizing the Cavity Design (risk of sparks)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4694446-63D9-45B5-B160-1317003F1F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AB6D797-93C8-4A44-8EC6-B58C53084B00}"/>
              </a:ext>
            </a:extLst>
          </p:cNvPr>
          <p:cNvSpPr/>
          <p:nvPr/>
        </p:nvSpPr>
        <p:spPr>
          <a:xfrm>
            <a:off x="352961" y="5193196"/>
            <a:ext cx="390630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b="1" dirty="0"/>
              <a:t>Fig. 6: </a:t>
            </a:r>
            <a:r>
              <a:rPr lang="de-DE" dirty="0"/>
              <a:t>Here </a:t>
            </a:r>
            <a:r>
              <a:rPr lang="de-DE" dirty="0" err="1"/>
              <a:t>one</a:t>
            </a:r>
            <a:r>
              <a:rPr lang="de-DE" dirty="0"/>
              <a:t> find a maximum 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strength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5.5 MV/m,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 a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= 5 (</a:t>
            </a:r>
            <a:r>
              <a:rPr lang="de-DE" dirty="0" err="1"/>
              <a:t>Courtesy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M. </a:t>
            </a:r>
            <a:r>
              <a:rPr lang="de-DE" dirty="0" err="1"/>
              <a:t>Bousonville</a:t>
            </a:r>
            <a:r>
              <a:rPr lang="de-DE" dirty="0"/>
              <a:t>))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85CE0C6-4C0D-44EC-B394-F0CB1276C6D4}"/>
              </a:ext>
            </a:extLst>
          </p:cNvPr>
          <p:cNvSpPr/>
          <p:nvPr/>
        </p:nvSpPr>
        <p:spPr>
          <a:xfrm>
            <a:off x="566312" y="763075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At 1,5 GHz E</a:t>
            </a:r>
            <a:r>
              <a:rPr lang="de-DE" baseline="-25000" dirty="0"/>
              <a:t>D</a:t>
            </a:r>
            <a:r>
              <a:rPr lang="de-DE" dirty="0"/>
              <a:t> ≥ 30 MV/m (</a:t>
            </a:r>
            <a:r>
              <a:rPr lang="de-DE" dirty="0" err="1"/>
              <a:t>Kilpatrick</a:t>
            </a:r>
            <a:r>
              <a:rPr lang="de-DE" dirty="0"/>
              <a:t>)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60E755B-E78A-486F-BF8A-E67A68D1DB20}"/>
              </a:ext>
            </a:extLst>
          </p:cNvPr>
          <p:cNvSpPr/>
          <p:nvPr/>
        </p:nvSpPr>
        <p:spPr>
          <a:xfrm>
            <a:off x="4211750" y="6126972"/>
            <a:ext cx="79802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>
                <a:highlight>
                  <a:srgbClr val="00FFFF"/>
                </a:highlight>
              </a:rPr>
              <a:t>Boundary </a:t>
            </a:r>
            <a:r>
              <a:rPr lang="de-DE" dirty="0" err="1">
                <a:highlight>
                  <a:srgbClr val="00FFFF"/>
                </a:highlight>
              </a:rPr>
              <a:t>condition</a:t>
            </a:r>
            <a:r>
              <a:rPr lang="de-DE" dirty="0">
                <a:highlight>
                  <a:srgbClr val="00FFFF"/>
                </a:highlight>
              </a:rPr>
              <a:t>: smooth </a:t>
            </a:r>
            <a:r>
              <a:rPr lang="de-DE" dirty="0" err="1">
                <a:highlight>
                  <a:srgbClr val="00FFFF"/>
                </a:highlight>
              </a:rPr>
              <a:t>surfaces</a:t>
            </a:r>
            <a:r>
              <a:rPr lang="de-DE" dirty="0">
                <a:highlight>
                  <a:srgbClr val="00FFFF"/>
                </a:highlight>
              </a:rPr>
              <a:t>. Design-goal </a:t>
            </a:r>
            <a:r>
              <a:rPr lang="de-DE" dirty="0" err="1">
                <a:highlight>
                  <a:srgbClr val="00FFFF"/>
                </a:highlight>
              </a:rPr>
              <a:t>roughness</a:t>
            </a:r>
            <a:r>
              <a:rPr lang="de-DE" dirty="0">
                <a:highlight>
                  <a:srgbClr val="00FFFF"/>
                </a:highlight>
              </a:rPr>
              <a:t> </a:t>
            </a:r>
            <a:r>
              <a:rPr lang="de-DE" dirty="0" err="1">
                <a:highlight>
                  <a:srgbClr val="00FFFF"/>
                </a:highlight>
              </a:rPr>
              <a:t>depth</a:t>
            </a:r>
            <a:r>
              <a:rPr lang="de-DE" dirty="0">
                <a:highlight>
                  <a:srgbClr val="00FFFF"/>
                </a:highlight>
              </a:rPr>
              <a:t> &lt; 1 𝜇m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6ECC55B-2BEB-4658-92F6-9F002B345856}"/>
              </a:ext>
            </a:extLst>
          </p:cNvPr>
          <p:cNvSpPr txBox="1"/>
          <p:nvPr/>
        </p:nvSpPr>
        <p:spPr>
          <a:xfrm>
            <a:off x="9463840" y="2226456"/>
            <a:ext cx="2464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CST MWS </a:t>
            </a:r>
            <a:r>
              <a:rPr lang="de-DE" sz="1600" dirty="0" err="1"/>
              <a:t>calculates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field</a:t>
            </a:r>
            <a:r>
              <a:rPr lang="de-DE" sz="1600" dirty="0"/>
              <a:t> </a:t>
            </a:r>
            <a:r>
              <a:rPr lang="de-DE" sz="1600" dirty="0" err="1"/>
              <a:t>strength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 </a:t>
            </a:r>
            <a:r>
              <a:rPr lang="de-DE" sz="1600" dirty="0" err="1"/>
              <a:t>Eigenmodes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an Energy </a:t>
            </a:r>
            <a:r>
              <a:rPr lang="de-DE" sz="1600" dirty="0" err="1"/>
              <a:t>of</a:t>
            </a:r>
            <a:r>
              <a:rPr lang="de-DE" sz="1600" dirty="0"/>
              <a:t> 1 Joule. </a:t>
            </a:r>
            <a:r>
              <a:rPr lang="de-DE" sz="1600" dirty="0" err="1"/>
              <a:t>Therefore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field</a:t>
            </a:r>
            <a:r>
              <a:rPr lang="de-DE" sz="1600" dirty="0"/>
              <a:t> </a:t>
            </a:r>
            <a:r>
              <a:rPr lang="de-DE" sz="1600" dirty="0" err="1"/>
              <a:t>strength</a:t>
            </a:r>
            <a:r>
              <a:rPr lang="de-DE" sz="1600" dirty="0"/>
              <a:t>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scaled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99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F50893-7C9A-4721-973D-85550B760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90F9873-216D-4FEA-A14C-44DC7ACB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8352308" cy="45109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5. Power Load for the HOM-Damper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E9331D6-D4DE-4C1A-B268-8D724B7479CD}"/>
              </a:ext>
            </a:extLst>
          </p:cNvPr>
          <p:cNvSpPr txBox="1"/>
          <p:nvPr/>
        </p:nvSpPr>
        <p:spPr>
          <a:xfrm>
            <a:off x="335360" y="764704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</a:rPr>
              <a:t>5.1 Power Load due </a:t>
            </a:r>
            <a:r>
              <a:rPr lang="de-DE" b="1" dirty="0" err="1">
                <a:solidFill>
                  <a:srgbClr val="FFC000"/>
                </a:solidFill>
              </a:rPr>
              <a:t>to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the</a:t>
            </a:r>
            <a:r>
              <a:rPr lang="de-DE" b="1" dirty="0">
                <a:solidFill>
                  <a:srgbClr val="FFC000"/>
                </a:solidFill>
              </a:rPr>
              <a:t> power </a:t>
            </a:r>
            <a:r>
              <a:rPr lang="de-DE" b="1" dirty="0" err="1">
                <a:solidFill>
                  <a:srgbClr val="FFC000"/>
                </a:solidFill>
              </a:rPr>
              <a:t>leakage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of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the</a:t>
            </a:r>
            <a:r>
              <a:rPr lang="de-DE" b="1" dirty="0">
                <a:solidFill>
                  <a:srgbClr val="FFC000"/>
                </a:solidFill>
              </a:rPr>
              <a:t> fundamental </a:t>
            </a:r>
            <a:r>
              <a:rPr lang="de-DE" b="1" dirty="0" err="1">
                <a:solidFill>
                  <a:srgbClr val="FFC000"/>
                </a:solidFill>
              </a:rPr>
              <a:t>mode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4E8182-AFE9-43A0-8231-C9D35D0A1FB0}"/>
              </a:ext>
            </a:extLst>
          </p:cNvPr>
          <p:cNvSpPr txBox="1"/>
          <p:nvPr/>
        </p:nvSpPr>
        <p:spPr>
          <a:xfrm>
            <a:off x="361514" y="1340768"/>
            <a:ext cx="8542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Power </a:t>
            </a:r>
            <a:r>
              <a:rPr lang="de-DE" sz="2000" dirty="0" err="1"/>
              <a:t>leakage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nearly</a:t>
            </a:r>
            <a:r>
              <a:rPr lang="de-DE" sz="2000" dirty="0"/>
              <a:t> </a:t>
            </a:r>
            <a:r>
              <a:rPr lang="de-DE" sz="2000" dirty="0" err="1"/>
              <a:t>zero</a:t>
            </a:r>
            <a:r>
              <a:rPr lang="de-DE" sz="2000" dirty="0"/>
              <a:t>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cavity</a:t>
            </a:r>
            <a:r>
              <a:rPr lang="de-DE" sz="2000" dirty="0"/>
              <a:t> </a:t>
            </a:r>
            <a:r>
              <a:rPr lang="de-DE" sz="2000" dirty="0" err="1"/>
              <a:t>body</a:t>
            </a:r>
            <a:r>
              <a:rPr lang="de-DE" sz="2000" dirty="0"/>
              <a:t> and </a:t>
            </a:r>
            <a:r>
              <a:rPr lang="de-DE" sz="2000" dirty="0" err="1"/>
              <a:t>choke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exactly</a:t>
            </a:r>
            <a:r>
              <a:rPr lang="de-DE" sz="2000" dirty="0"/>
              <a:t> </a:t>
            </a:r>
            <a:r>
              <a:rPr lang="de-DE" sz="2000" dirty="0" err="1"/>
              <a:t>tuned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same </a:t>
            </a:r>
            <a:r>
              <a:rPr lang="de-DE" sz="2000" dirty="0" err="1"/>
              <a:t>frequency</a:t>
            </a:r>
            <a:r>
              <a:rPr lang="de-DE" sz="2000" dirty="0"/>
              <a:t> [2].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But </a:t>
            </a:r>
            <a:r>
              <a:rPr lang="de-DE" sz="2000" dirty="0" err="1"/>
              <a:t>during</a:t>
            </a:r>
            <a:r>
              <a:rPr lang="de-DE" sz="2000" dirty="0"/>
              <a:t> </a:t>
            </a:r>
            <a:r>
              <a:rPr lang="de-DE" sz="2000" dirty="0" err="1"/>
              <a:t>operation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beam a </a:t>
            </a:r>
            <a:r>
              <a:rPr lang="de-DE" sz="2000" dirty="0" err="1"/>
              <a:t>certain</a:t>
            </a:r>
            <a:r>
              <a:rPr lang="de-DE" sz="2000" dirty="0"/>
              <a:t> </a:t>
            </a:r>
            <a:r>
              <a:rPr lang="de-DE" sz="2000" dirty="0" err="1"/>
              <a:t>detuning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cavity</a:t>
            </a:r>
            <a:r>
              <a:rPr lang="de-DE" sz="2000" dirty="0"/>
              <a:t> </a:t>
            </a:r>
            <a:r>
              <a:rPr lang="de-DE" sz="2000" dirty="0" err="1"/>
              <a:t>body</a:t>
            </a:r>
            <a:r>
              <a:rPr lang="de-DE" sz="2000" dirty="0"/>
              <a:t> 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236 kHz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required</a:t>
            </a:r>
            <a:r>
              <a:rPr lang="de-DE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Thus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detuning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caviy</a:t>
            </a:r>
            <a:r>
              <a:rPr lang="de-DE" sz="2000" dirty="0"/>
              <a:t> </a:t>
            </a:r>
            <a:r>
              <a:rPr lang="de-DE" sz="2000" dirty="0" err="1"/>
              <a:t>body</a:t>
            </a:r>
            <a:r>
              <a:rPr lang="de-DE" sz="2000" dirty="0"/>
              <a:t> and </a:t>
            </a:r>
            <a:r>
              <a:rPr lang="de-DE" sz="2000" dirty="0" err="1"/>
              <a:t>choke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236 kHz.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Now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question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: </a:t>
            </a:r>
            <a:r>
              <a:rPr lang="de-DE" sz="2000" dirty="0" err="1"/>
              <a:t>How</a:t>
            </a:r>
            <a:r>
              <a:rPr lang="de-DE" sz="2000" dirty="0"/>
              <a:t> large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power </a:t>
            </a:r>
            <a:r>
              <a:rPr lang="de-DE" sz="2000" dirty="0" err="1"/>
              <a:t>leakage</a:t>
            </a:r>
            <a:r>
              <a:rPr lang="de-DE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25F2708A-17AB-412E-B6F6-7A0FD0B90CFA}"/>
                  </a:ext>
                </a:extLst>
              </p:cNvPr>
              <p:cNvSpPr txBox="1"/>
              <p:nvPr/>
            </p:nvSpPr>
            <p:spPr>
              <a:xfrm>
                <a:off x="791578" y="3628556"/>
                <a:ext cx="6303392" cy="678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,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=2.405   ,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𝑐h𝑜𝑘𝑒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𝑐h𝑜𝑘𝑒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25F2708A-17AB-412E-B6F6-7A0FD0B90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78" y="3628556"/>
                <a:ext cx="6303392" cy="678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46BE420D-7F2C-4123-BCE7-2D327EC1D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25718"/>
              </p:ext>
            </p:extLst>
          </p:nvPr>
        </p:nvGraphicFramePr>
        <p:xfrm>
          <a:off x="407988" y="4797152"/>
          <a:ext cx="7847617" cy="11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848">
                  <a:extLst>
                    <a:ext uri="{9D8B030D-6E8A-4147-A177-3AD203B41FA5}">
                      <a16:colId xmlns:a16="http://schemas.microsoft.com/office/drawing/2014/main" val="3883643418"/>
                    </a:ext>
                  </a:extLst>
                </a:gridCol>
                <a:gridCol w="972744">
                  <a:extLst>
                    <a:ext uri="{9D8B030D-6E8A-4147-A177-3AD203B41FA5}">
                      <a16:colId xmlns:a16="http://schemas.microsoft.com/office/drawing/2014/main" val="367969244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220874577"/>
                    </a:ext>
                  </a:extLst>
                </a:gridCol>
                <a:gridCol w="1547536">
                  <a:extLst>
                    <a:ext uri="{9D8B030D-6E8A-4147-A177-3AD203B41FA5}">
                      <a16:colId xmlns:a16="http://schemas.microsoft.com/office/drawing/2014/main" val="292004867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740085206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48808310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de-DE" sz="1400" dirty="0" err="1">
                          <a:solidFill>
                            <a:schemeClr val="bg1"/>
                          </a:solidFill>
                        </a:rPr>
                        <a:t>f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h</a:t>
                      </a:r>
                      <a:r>
                        <a:rPr lang="de-DE" sz="1400" baseline="-25000" dirty="0"/>
                        <a:t>1</a:t>
                      </a:r>
                      <a:endParaRPr lang="de-DE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h</a:t>
                      </a:r>
                      <a:r>
                        <a:rPr lang="de-DE" sz="1400" baseline="-25000" dirty="0"/>
                        <a:t>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de-DE" sz="1400" baseline="-25000" dirty="0" err="1">
                          <a:solidFill>
                            <a:schemeClr val="bg1"/>
                          </a:solidFill>
                        </a:rPr>
                        <a:t>ext</a:t>
                      </a:r>
                      <a:endParaRPr lang="de-DE" sz="1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bg1"/>
                          </a:solidFill>
                        </a:rPr>
                        <a:t>Leakage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 power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80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236 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9.5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93.45∙10</a:t>
                      </a:r>
                      <a:r>
                        <a:rPr lang="de-DE" sz="1400" baseline="30000" dirty="0"/>
                        <a:t>-3</a:t>
                      </a:r>
                      <a:r>
                        <a:rPr lang="de-DE" sz="1400" dirty="0"/>
                        <a:t>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Q</a:t>
                      </a:r>
                      <a:r>
                        <a:rPr lang="de-DE" sz="1400" baseline="-25000" dirty="0" err="1"/>
                        <a:t>ext</a:t>
                      </a:r>
                      <a:r>
                        <a:rPr lang="de-DE" sz="1400" dirty="0"/>
                        <a:t>=19.800.000</a:t>
                      </a:r>
                      <a:endParaRPr lang="de-DE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2.5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Can be neglected</a:t>
                      </a:r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01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9.5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93.45∙10</a:t>
                      </a:r>
                      <a:r>
                        <a:rPr lang="de-DE" sz="1400" baseline="30000" dirty="0"/>
                        <a:t>-3</a:t>
                      </a:r>
                      <a:r>
                        <a:rPr lang="de-DE" sz="1400" dirty="0"/>
                        <a:t>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Q</a:t>
                      </a:r>
                      <a:r>
                        <a:rPr lang="de-DE" sz="1400" baseline="-25000" dirty="0" err="1"/>
                        <a:t>ext</a:t>
                      </a:r>
                      <a:r>
                        <a:rPr lang="de-DE" sz="1400" dirty="0"/>
                        <a:t>=274.707</a:t>
                      </a:r>
                      <a:endParaRPr lang="de-DE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183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935899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72DE32D8-F9D9-451F-AC0D-CBC0A0067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07" y="1628800"/>
            <a:ext cx="2766917" cy="44099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1E9DDEB-1057-4506-B3CF-358218EEAC87}"/>
              </a:ext>
            </a:extLst>
          </p:cNvPr>
          <p:cNvSpPr txBox="1"/>
          <p:nvPr/>
        </p:nvSpPr>
        <p:spPr>
          <a:xfrm>
            <a:off x="10200456" y="3063736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h</a:t>
            </a:r>
            <a:r>
              <a:rPr lang="de-DE" sz="1600" baseline="-25000" dirty="0"/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C0B79B4-61BD-429D-BB3D-924C3F9D0C26}"/>
              </a:ext>
            </a:extLst>
          </p:cNvPr>
          <p:cNvSpPr txBox="1"/>
          <p:nvPr/>
        </p:nvSpPr>
        <p:spPr>
          <a:xfrm>
            <a:off x="10366695" y="2727942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h</a:t>
            </a:r>
            <a:r>
              <a:rPr lang="de-DE" sz="1600" baseline="-25000" dirty="0"/>
              <a:t>2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73DDB1C0-0A32-40CC-B822-B5AD910EB016}"/>
              </a:ext>
            </a:extLst>
          </p:cNvPr>
          <p:cNvCxnSpPr/>
          <p:nvPr/>
        </p:nvCxnSpPr>
        <p:spPr>
          <a:xfrm>
            <a:off x="10329174" y="3051447"/>
            <a:ext cx="45335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C66918E-3C8C-47BD-ADB9-831C813E66D6}"/>
              </a:ext>
            </a:extLst>
          </p:cNvPr>
          <p:cNvCxnSpPr/>
          <p:nvPr/>
        </p:nvCxnSpPr>
        <p:spPr>
          <a:xfrm flipH="1">
            <a:off x="10866724" y="3051447"/>
            <a:ext cx="504056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38877119-E680-468C-8E04-F7188BF123AE}"/>
              </a:ext>
            </a:extLst>
          </p:cNvPr>
          <p:cNvCxnSpPr/>
          <p:nvPr/>
        </p:nvCxnSpPr>
        <p:spPr>
          <a:xfrm>
            <a:off x="9930620" y="3402290"/>
            <a:ext cx="936104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24A36E1-7784-4841-926A-E4318F374FAB}"/>
              </a:ext>
            </a:extLst>
          </p:cNvPr>
          <p:cNvSpPr txBox="1"/>
          <p:nvPr/>
        </p:nvSpPr>
        <p:spPr>
          <a:xfrm>
            <a:off x="361514" y="5996043"/>
            <a:ext cx="6810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Tab. 7: </a:t>
            </a:r>
            <a:r>
              <a:rPr lang="de-DE" sz="1400" dirty="0" err="1"/>
              <a:t>Leakage</a:t>
            </a:r>
            <a:r>
              <a:rPr lang="de-DE" sz="1400" dirty="0"/>
              <a:t> power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two</a:t>
            </a:r>
            <a:r>
              <a:rPr lang="de-DE" sz="1400" dirty="0"/>
              <a:t> </a:t>
            </a:r>
            <a:r>
              <a:rPr lang="de-DE" sz="1400" dirty="0" err="1"/>
              <a:t>frequency</a:t>
            </a:r>
            <a:r>
              <a:rPr lang="de-DE" sz="1400" dirty="0"/>
              <a:t> </a:t>
            </a:r>
            <a:r>
              <a:rPr lang="de-DE" sz="1400" dirty="0" err="1"/>
              <a:t>diffrences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</a:t>
            </a:r>
            <a:r>
              <a:rPr lang="de-DE" sz="1400" dirty="0" err="1"/>
              <a:t>choke</a:t>
            </a:r>
            <a:r>
              <a:rPr lang="de-DE" sz="1400" dirty="0"/>
              <a:t> and </a:t>
            </a:r>
            <a:r>
              <a:rPr lang="de-DE" sz="1400" dirty="0" err="1"/>
              <a:t>cavity</a:t>
            </a:r>
            <a:r>
              <a:rPr lang="de-DE" sz="1400" dirty="0"/>
              <a:t> </a:t>
            </a:r>
            <a:r>
              <a:rPr lang="de-DE" sz="1400" dirty="0" err="1"/>
              <a:t>body</a:t>
            </a:r>
            <a:r>
              <a:rPr lang="de-DE" sz="1400" dirty="0"/>
              <a:t> </a:t>
            </a:r>
            <a:endParaRPr lang="de-DE" sz="1400" dirty="0">
              <a:latin typeface="Symbol" panose="05050102010706020507" pitchFamily="18" charset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811F4C-858C-44B0-983C-C9773CC6F05B}"/>
              </a:ext>
            </a:extLst>
          </p:cNvPr>
          <p:cNvSpPr txBox="1"/>
          <p:nvPr/>
        </p:nvSpPr>
        <p:spPr>
          <a:xfrm>
            <a:off x="8760297" y="603740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Fig. 7: </a:t>
            </a:r>
            <a:r>
              <a:rPr lang="de-DE" sz="1600" dirty="0"/>
              <a:t>The </a:t>
            </a:r>
            <a:r>
              <a:rPr lang="de-DE" sz="1600" dirty="0" err="1"/>
              <a:t>meaning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h</a:t>
            </a:r>
            <a:r>
              <a:rPr lang="de-DE" sz="1600" baseline="-25000" dirty="0"/>
              <a:t>1</a:t>
            </a:r>
            <a:r>
              <a:rPr lang="de-DE" sz="1600" dirty="0"/>
              <a:t> and h</a:t>
            </a:r>
            <a:r>
              <a:rPr lang="de-DE" sz="1600" baseline="-25000" dirty="0"/>
              <a:t>2 </a:t>
            </a:r>
            <a:r>
              <a:rPr lang="de-DE" sz="1600" dirty="0"/>
              <a:t>(</a:t>
            </a:r>
            <a:r>
              <a:rPr lang="de-DE" sz="1600" dirty="0" err="1"/>
              <a:t>Coutesy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M. Schmidtke)</a:t>
            </a:r>
          </a:p>
        </p:txBody>
      </p:sp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8352308" cy="45109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5. Power Load for the HOM-Damper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 of a Single Mode Cavity for the Third Harmonic RF-System of PETRA IV, Triest, 26'th ESLS Workshop, November 8.-9..2023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F50893-7C9A-4721-973D-85550B760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332656"/>
            <a:ext cx="2520000" cy="916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4C2D1E8-3E8B-495F-A21E-49696D5F1329}"/>
                  </a:ext>
                </a:extLst>
              </p:cNvPr>
              <p:cNvSpPr txBox="1"/>
              <p:nvPr/>
            </p:nvSpPr>
            <p:spPr>
              <a:xfrm>
                <a:off x="407988" y="1780977"/>
                <a:ext cx="284276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4C2D1E8-3E8B-495F-A21E-49696D5F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8" y="1780977"/>
                <a:ext cx="2842766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76E6A56-1A66-472C-9EC3-88B0009926BE}"/>
                  </a:ext>
                </a:extLst>
              </p:cNvPr>
              <p:cNvSpPr txBox="1"/>
              <p:nvPr/>
            </p:nvSpPr>
            <p:spPr>
              <a:xfrm>
                <a:off x="522806" y="3704956"/>
                <a:ext cx="1884875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76E6A56-1A66-472C-9EC3-88B000992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06" y="3704956"/>
                <a:ext cx="1884875" cy="657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FC60BB2-A856-4C34-91E0-ED42E318E4DB}"/>
                  </a:ext>
                </a:extLst>
              </p:cNvPr>
              <p:cNvSpPr txBox="1"/>
              <p:nvPr/>
            </p:nvSpPr>
            <p:spPr>
              <a:xfrm>
                <a:off x="481603" y="5157192"/>
                <a:ext cx="3376950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𝐻𝑂𝑀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FC60BB2-A856-4C34-91E0-ED42E318E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3" y="5157192"/>
                <a:ext cx="3376950" cy="659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B774308-86BC-4D9E-9BC3-E128CDD06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64529"/>
              </p:ext>
            </p:extLst>
          </p:nvPr>
        </p:nvGraphicFramePr>
        <p:xfrm>
          <a:off x="4472034" y="3803548"/>
          <a:ext cx="7384606" cy="2397760"/>
        </p:xfrm>
        <a:graphic>
          <a:graphicData uri="http://schemas.openxmlformats.org/drawingml/2006/table">
            <a:tbl>
              <a:tblPr firstRow="1" bandRow="1">
                <a:solidFill>
                  <a:schemeClr val="accent5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474916">
                  <a:extLst>
                    <a:ext uri="{9D8B030D-6E8A-4147-A177-3AD203B41FA5}">
                      <a16:colId xmlns:a16="http://schemas.microsoft.com/office/drawing/2014/main" val="3812669724"/>
                    </a:ext>
                  </a:extLst>
                </a:gridCol>
                <a:gridCol w="1189380">
                  <a:extLst>
                    <a:ext uri="{9D8B030D-6E8A-4147-A177-3AD203B41FA5}">
                      <a16:colId xmlns:a16="http://schemas.microsoft.com/office/drawing/2014/main" val="263485655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41672991"/>
                    </a:ext>
                  </a:extLst>
                </a:gridCol>
                <a:gridCol w="1900671">
                  <a:extLst>
                    <a:ext uri="{9D8B030D-6E8A-4147-A177-3AD203B41FA5}">
                      <a16:colId xmlns:a16="http://schemas.microsoft.com/office/drawing/2014/main" val="3690228373"/>
                    </a:ext>
                  </a:extLst>
                </a:gridCol>
                <a:gridCol w="1019439">
                  <a:extLst>
                    <a:ext uri="{9D8B030D-6E8A-4147-A177-3AD203B41FA5}">
                      <a16:colId xmlns:a16="http://schemas.microsoft.com/office/drawing/2014/main" val="4000451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Operational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Number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Bunches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Beam </a:t>
                      </a:r>
                      <a:r>
                        <a:rPr lang="de-DE" dirty="0" err="1"/>
                        <a:t>Current</a:t>
                      </a:r>
                      <a:r>
                        <a:rPr lang="de-DE" dirty="0"/>
                        <a:t> I</a:t>
                      </a:r>
                      <a:r>
                        <a:rPr lang="de-DE" baseline="-25000" dirty="0"/>
                        <a:t>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err="1"/>
                        <a:t>Bunch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Length</a:t>
                      </a:r>
                      <a:r>
                        <a:rPr lang="de-DE" baseline="0" dirty="0"/>
                        <a:t> (FWHM) </a:t>
                      </a:r>
                      <a:r>
                        <a:rPr lang="de-DE" baseline="0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de-DE" baseline="-25000" dirty="0" err="1"/>
                        <a:t>l</a:t>
                      </a:r>
                      <a:endParaRPr lang="de-DE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de-DE" dirty="0"/>
                        <a:t>P</a:t>
                      </a:r>
                      <a:r>
                        <a:rPr lang="de-DE" baseline="-25000" dirty="0"/>
                        <a:t>HOM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86079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Timing Mode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80 mA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19.3 mm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62 W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386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40</a:t>
                      </a:r>
                    </a:p>
                  </a:txBody>
                  <a:tcPr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200 mA</a:t>
                      </a:r>
                    </a:p>
                  </a:txBody>
                  <a:tcPr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13.2 mm</a:t>
                      </a:r>
                    </a:p>
                  </a:txBody>
                  <a:tcPr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1270 W</a:t>
                      </a:r>
                    </a:p>
                  </a:txBody>
                  <a:tcPr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3474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Brilliant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480</a:t>
                      </a:r>
                    </a:p>
                  </a:txBody>
                  <a:tcPr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200 mA</a:t>
                      </a:r>
                    </a:p>
                  </a:txBody>
                  <a:tcPr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13.2 mm</a:t>
                      </a:r>
                    </a:p>
                  </a:txBody>
                  <a:tcPr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106 W</a:t>
                      </a:r>
                    </a:p>
                  </a:txBody>
                  <a:tcPr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4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960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200 mA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13.2 mm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53 W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08126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67DD044D-DA18-4FBC-994D-C601661CA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1577"/>
              </p:ext>
            </p:extLst>
          </p:nvPr>
        </p:nvGraphicFramePr>
        <p:xfrm>
          <a:off x="4472034" y="1311972"/>
          <a:ext cx="738460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218">
                  <a:extLst>
                    <a:ext uri="{9D8B030D-6E8A-4147-A177-3AD203B41FA5}">
                      <a16:colId xmlns:a16="http://schemas.microsoft.com/office/drawing/2014/main" val="3343482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25043112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150097638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dirty="0"/>
                        <a:t>Tab. 8: Numbers </a:t>
                      </a:r>
                      <a:r>
                        <a:rPr lang="de-DE" dirty="0" err="1"/>
                        <a:t>needed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loss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factor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calculations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7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Beampipe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radius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92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Gap </a:t>
                      </a:r>
                      <a:r>
                        <a:rPr lang="de-DE" dirty="0" err="1"/>
                        <a:t>width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93.4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1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Overall </a:t>
                      </a:r>
                      <a:r>
                        <a:rPr lang="de-DE" dirty="0" err="1"/>
                        <a:t>loss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factor</a:t>
                      </a:r>
                      <a:r>
                        <a:rPr lang="de-DE" dirty="0"/>
                        <a:t> (Timing Mode)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 (</a:t>
                      </a:r>
                      <a:r>
                        <a:rPr lang="de-DE" baseline="0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de-DE" baseline="-25000" dirty="0" err="1"/>
                        <a:t>l</a:t>
                      </a:r>
                      <a:r>
                        <a:rPr lang="de-DE" baseline="0" dirty="0"/>
                        <a:t>=19.3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6.1∙10</a:t>
                      </a:r>
                      <a:r>
                        <a:rPr lang="de-DE" baseline="30000" dirty="0"/>
                        <a:t>11</a:t>
                      </a:r>
                      <a:r>
                        <a:rPr lang="de-DE" dirty="0"/>
                        <a:t> V/As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61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Overall </a:t>
                      </a:r>
                      <a:r>
                        <a:rPr lang="de-DE" dirty="0" err="1"/>
                        <a:t>loss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factor</a:t>
                      </a:r>
                      <a:r>
                        <a:rPr lang="de-DE" dirty="0"/>
                        <a:t> (Brilliant Mode)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 (</a:t>
                      </a:r>
                      <a:r>
                        <a:rPr lang="de-DE" baseline="0" dirty="0" err="1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de-DE" baseline="-25000" dirty="0" err="1"/>
                        <a:t>l</a:t>
                      </a:r>
                      <a:r>
                        <a:rPr lang="de-DE" baseline="0" dirty="0"/>
                        <a:t>=13.2 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7.4∙10</a:t>
                      </a:r>
                      <a:r>
                        <a:rPr lang="de-DE" baseline="30000" dirty="0"/>
                        <a:t>11</a:t>
                      </a:r>
                      <a:r>
                        <a:rPr lang="de-DE" dirty="0"/>
                        <a:t> V/As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80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Loss </a:t>
                      </a:r>
                      <a:r>
                        <a:rPr lang="de-DE" dirty="0" err="1"/>
                        <a:t>factor</a:t>
                      </a:r>
                      <a:r>
                        <a:rPr lang="de-DE" dirty="0"/>
                        <a:t>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k</a:t>
                      </a:r>
                      <a:r>
                        <a:rPr lang="de-DE" baseline="-25000" dirty="0" err="1"/>
                        <a:t>acc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4.1∙10</a:t>
                      </a:r>
                      <a:r>
                        <a:rPr lang="de-DE" baseline="30000" dirty="0"/>
                        <a:t>11</a:t>
                      </a:r>
                      <a:r>
                        <a:rPr lang="de-DE" dirty="0"/>
                        <a:t> V/As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123469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990A54B9-FE31-427F-BA47-A266E45651CD}"/>
              </a:ext>
            </a:extLst>
          </p:cNvPr>
          <p:cNvSpPr txBox="1"/>
          <p:nvPr/>
        </p:nvSpPr>
        <p:spPr>
          <a:xfrm>
            <a:off x="303591" y="1208299"/>
            <a:ext cx="4179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Energy </a:t>
            </a:r>
            <a:r>
              <a:rPr lang="de-DE" sz="1600" dirty="0" err="1"/>
              <a:t>loss</a:t>
            </a:r>
            <a:r>
              <a:rPr lang="de-DE" sz="1600" dirty="0"/>
              <a:t> per </a:t>
            </a:r>
            <a:r>
              <a:rPr lang="de-DE" sz="1600" dirty="0" err="1"/>
              <a:t>bunch</a:t>
            </a:r>
            <a:r>
              <a:rPr lang="de-DE" sz="1600" dirty="0"/>
              <a:t> (B. Palmer 1989 [3]):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CE3E225-788A-4C70-BCAE-E68651B23FBA}"/>
              </a:ext>
            </a:extLst>
          </p:cNvPr>
          <p:cNvSpPr txBox="1"/>
          <p:nvPr/>
        </p:nvSpPr>
        <p:spPr>
          <a:xfrm>
            <a:off x="407988" y="3140968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Overall power </a:t>
            </a:r>
            <a:r>
              <a:rPr lang="de-DE" sz="1600" dirty="0" err="1"/>
              <a:t>loss</a:t>
            </a:r>
            <a:r>
              <a:rPr lang="de-DE" sz="16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2DDDC00-F293-4E64-B6CD-76B309E4E6D9}"/>
              </a:ext>
            </a:extLst>
          </p:cNvPr>
          <p:cNvSpPr txBox="1"/>
          <p:nvPr/>
        </p:nvSpPr>
        <p:spPr>
          <a:xfrm>
            <a:off x="407988" y="4653136"/>
            <a:ext cx="4031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HOM power </a:t>
            </a:r>
            <a:r>
              <a:rPr lang="de-DE" sz="1600" dirty="0" err="1"/>
              <a:t>loss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HOM-</a:t>
            </a:r>
            <a:r>
              <a:rPr lang="de-DE" sz="1600" dirty="0" err="1"/>
              <a:t>damper</a:t>
            </a:r>
            <a:r>
              <a:rPr lang="de-DE" sz="1600" dirty="0"/>
              <a:t>: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B5FEB69-7E3F-4249-87F6-095EF5E71528}"/>
              </a:ext>
            </a:extLst>
          </p:cNvPr>
          <p:cNvSpPr txBox="1"/>
          <p:nvPr/>
        </p:nvSpPr>
        <p:spPr>
          <a:xfrm>
            <a:off x="335360" y="764704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</a:rPr>
              <a:t>5.2 Power Load </a:t>
            </a:r>
            <a:r>
              <a:rPr lang="de-DE" b="1" dirty="0" err="1">
                <a:solidFill>
                  <a:srgbClr val="FFC000"/>
                </a:solidFill>
              </a:rPr>
              <a:t>of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the</a:t>
            </a:r>
            <a:r>
              <a:rPr lang="de-DE" b="1" dirty="0">
                <a:solidFill>
                  <a:srgbClr val="FFC000"/>
                </a:solidFill>
              </a:rPr>
              <a:t> HOM-</a:t>
            </a:r>
            <a:r>
              <a:rPr lang="de-DE" b="1" dirty="0" err="1">
                <a:solidFill>
                  <a:srgbClr val="FFC000"/>
                </a:solidFill>
              </a:rPr>
              <a:t>damper</a:t>
            </a:r>
            <a:r>
              <a:rPr lang="de-DE" b="1" dirty="0">
                <a:solidFill>
                  <a:srgbClr val="FFC000"/>
                </a:solidFill>
              </a:rPr>
              <a:t> due </a:t>
            </a:r>
            <a:r>
              <a:rPr lang="de-DE" b="1" dirty="0" err="1">
                <a:solidFill>
                  <a:srgbClr val="FFC000"/>
                </a:solidFill>
              </a:rPr>
              <a:t>to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the</a:t>
            </a:r>
            <a:r>
              <a:rPr lang="de-DE" b="1" dirty="0">
                <a:solidFill>
                  <a:srgbClr val="FFC000"/>
                </a:solidFill>
              </a:rPr>
              <a:t> HOM-power </a:t>
            </a:r>
            <a:r>
              <a:rPr lang="de-DE" b="1" dirty="0" err="1">
                <a:solidFill>
                  <a:srgbClr val="FFC000"/>
                </a:solidFill>
              </a:rPr>
              <a:t>exclusively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C25E2E-2024-4A6B-BD83-96B0FECD7EF8}"/>
              </a:ext>
            </a:extLst>
          </p:cNvPr>
          <p:cNvSpPr txBox="1"/>
          <p:nvPr/>
        </p:nvSpPr>
        <p:spPr>
          <a:xfrm>
            <a:off x="4367808" y="6200612"/>
            <a:ext cx="7639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Tab. 9: </a:t>
            </a:r>
            <a:r>
              <a:rPr lang="de-DE" sz="1400" dirty="0"/>
              <a:t>HOM power </a:t>
            </a:r>
            <a:r>
              <a:rPr lang="de-DE" sz="1400" dirty="0" err="1"/>
              <a:t>loss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HOM </a:t>
            </a:r>
            <a:r>
              <a:rPr lang="de-DE" sz="1400" dirty="0" err="1"/>
              <a:t>damper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different operational </a:t>
            </a:r>
            <a:r>
              <a:rPr lang="de-DE" sz="1400" dirty="0" err="1"/>
              <a:t>modes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PETRA IV</a:t>
            </a:r>
            <a:endParaRPr lang="de-DE" sz="1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3564989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5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2558</Words>
  <Application>Microsoft Office PowerPoint</Application>
  <PresentationFormat>Breitbild</PresentationFormat>
  <Paragraphs>335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Comic Sans MS</vt:lpstr>
      <vt:lpstr>Symbol</vt:lpstr>
      <vt:lpstr>Times New Roman</vt:lpstr>
      <vt:lpstr>DESY</vt:lpstr>
      <vt:lpstr>1_Benutzerdefiniertes Design</vt:lpstr>
      <vt:lpstr>Benutzerdefiniertes Design</vt:lpstr>
      <vt:lpstr>DESY_PowerPoint_16x9_en</vt:lpstr>
      <vt:lpstr>PETRA-IV</vt:lpstr>
      <vt:lpstr>Content</vt:lpstr>
      <vt:lpstr>PowerPoint-Präsentation</vt:lpstr>
      <vt:lpstr>2. The choke mode cavity created by T. Shintake (1992)  </vt:lpstr>
      <vt:lpstr>PowerPoint-Präsentation</vt:lpstr>
      <vt:lpstr>PowerPoint-Präsentation</vt:lpstr>
      <vt:lpstr>PowerPoint-Präsentation</vt:lpstr>
      <vt:lpstr>5. Power Load for the HOM-Damper  </vt:lpstr>
      <vt:lpstr>5. Power Load for the HOM-Damper  </vt:lpstr>
      <vt:lpstr>5. Power Load for the HOM-Damper  </vt:lpstr>
      <vt:lpstr>PowerPoint-Präsentation</vt:lpstr>
      <vt:lpstr>5. Power Load for the HOM-Damper  </vt:lpstr>
      <vt:lpstr>6. High power coupler for the choke mode cavity</vt:lpstr>
      <vt:lpstr>PowerPoint-Präsentation</vt:lpstr>
      <vt:lpstr>PowerPoint-Präsentation</vt:lpstr>
      <vt:lpstr>PowerPoint-Präsentation</vt:lpstr>
      <vt:lpstr>4. HOM-Damping Capabilities with one SiC-Ring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Huelsmann, Peter</dc:creator>
  <cp:lastModifiedBy>Phue2403</cp:lastModifiedBy>
  <cp:revision>256</cp:revision>
  <cp:lastPrinted>2023-11-06T21:09:02Z</cp:lastPrinted>
  <dcterms:created xsi:type="dcterms:W3CDTF">2021-11-02T08:17:56Z</dcterms:created>
  <dcterms:modified xsi:type="dcterms:W3CDTF">2023-11-06T21:18:25Z</dcterms:modified>
</cp:coreProperties>
</file>