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handoutMasterIdLst>
    <p:handoutMasterId r:id="rId28"/>
  </p:handoutMasterIdLst>
  <p:sldIdLst>
    <p:sldId id="256" r:id="rId2"/>
    <p:sldId id="266" r:id="rId3"/>
    <p:sldId id="272" r:id="rId4"/>
    <p:sldId id="283" r:id="rId5"/>
    <p:sldId id="285" r:id="rId6"/>
    <p:sldId id="286" r:id="rId7"/>
    <p:sldId id="282" r:id="rId8"/>
    <p:sldId id="281" r:id="rId9"/>
    <p:sldId id="270" r:id="rId10"/>
    <p:sldId id="274" r:id="rId11"/>
    <p:sldId id="267" r:id="rId12"/>
    <p:sldId id="268" r:id="rId13"/>
    <p:sldId id="271" r:id="rId14"/>
    <p:sldId id="269" r:id="rId15"/>
    <p:sldId id="278" r:id="rId16"/>
    <p:sldId id="277" r:id="rId17"/>
    <p:sldId id="275" r:id="rId18"/>
    <p:sldId id="276" r:id="rId19"/>
    <p:sldId id="287" r:id="rId20"/>
    <p:sldId id="288" r:id="rId21"/>
    <p:sldId id="289" r:id="rId22"/>
    <p:sldId id="290" r:id="rId23"/>
    <p:sldId id="291" r:id="rId24"/>
    <p:sldId id="259" r:id="rId25"/>
    <p:sldId id="260" r:id="rId26"/>
  </p:sldIdLst>
  <p:sldSz cx="10080625" cy="7559675"/>
  <p:notesSz cx="10691813" cy="7559675"/>
  <p:defaultTextStyle>
    <a:defPPr>
      <a:defRPr lang="en-US"/>
    </a:defPPr>
    <a:lvl1pPr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1pPr>
    <a:lvl2pPr marL="741363" indent="-284163"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2pPr>
    <a:lvl3pPr marL="1141413" indent="-227013"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3pPr>
    <a:lvl4pPr marL="1598613" indent="-227013"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4pPr>
    <a:lvl5pPr marL="2055813" indent="-227013" algn="l" defTabSz="447675" rtl="0" eaLnBrk="0" fontAlgn="base" hangingPunct="0">
      <a:spcBef>
        <a:spcPct val="0"/>
      </a:spcBef>
      <a:spcAft>
        <a:spcPct val="0"/>
      </a:spcAft>
      <a:defRPr sz="2400" kern="1200">
        <a:solidFill>
          <a:schemeClr val="bg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81" userDrawn="1">
          <p15:clr>
            <a:srgbClr val="A4A3A4"/>
          </p15:clr>
        </p15:guide>
        <p15:guide id="2" pos="31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A15A"/>
    <a:srgbClr val="E64D08"/>
    <a:srgbClr val="3CA2BE"/>
    <a:srgbClr val="1067EA"/>
    <a:srgbClr val="FFFF99"/>
    <a:srgbClr val="0068A6"/>
    <a:srgbClr val="98C8E8"/>
    <a:srgbClr val="139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showGuides="1">
      <p:cViewPr varScale="1">
        <p:scale>
          <a:sx n="86" d="100"/>
          <a:sy n="86" d="100"/>
        </p:scale>
        <p:origin x="1572" y="90"/>
      </p:cViewPr>
      <p:guideLst>
        <p:guide orient="horz" pos="2381"/>
        <p:guide pos="3175"/>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103" d="100"/>
          <a:sy n="103" d="100"/>
        </p:scale>
        <p:origin x="2274"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 xmlns:a16="http://schemas.microsoft.com/office/drawing/2014/main" id="{26BD4D31-A497-4690-AE9E-0AAE93B1A831}"/>
              </a:ext>
            </a:extLst>
          </p:cNvPr>
          <p:cNvSpPr>
            <a:spLocks noGrp="1"/>
          </p:cNvSpPr>
          <p:nvPr>
            <p:ph type="hdr" sz="quarter"/>
          </p:nvPr>
        </p:nvSpPr>
        <p:spPr>
          <a:xfrm>
            <a:off x="0" y="0"/>
            <a:ext cx="4633913" cy="377825"/>
          </a:xfrm>
          <a:prstGeom prst="rect">
            <a:avLst/>
          </a:prstGeom>
        </p:spPr>
        <p:txBody>
          <a:bodyPr vert="horz" lIns="91440" tIns="45720" rIns="91440" bIns="45720" rtlCol="0"/>
          <a:lstStyle>
            <a:lvl1pPr algn="l" defTabSz="449216" eaLnBrk="1">
              <a:lnSpc>
                <a:spcPct val="93000"/>
              </a:lnSpc>
              <a:buClr>
                <a:srgbClr val="000000"/>
              </a:buClr>
              <a:buSzPct val="100000"/>
              <a:buFont typeface="Times New Roman" charset="0"/>
              <a:buNone/>
              <a:defRPr sz="1200">
                <a:latin typeface="Arial" charset="0"/>
                <a:ea typeface="ＭＳ Ｐゴシック" charset="0"/>
                <a:cs typeface="ＭＳ Ｐゴシック" charset="0"/>
              </a:defRPr>
            </a:lvl1pPr>
          </a:lstStyle>
          <a:p>
            <a:pPr>
              <a:defRPr/>
            </a:pPr>
            <a:endParaRPr lang="it-IT"/>
          </a:p>
        </p:txBody>
      </p:sp>
      <p:sp>
        <p:nvSpPr>
          <p:cNvPr id="3" name="Segnaposto data 2">
            <a:extLst>
              <a:ext uri="{FF2B5EF4-FFF2-40B4-BE49-F238E27FC236}">
                <a16:creationId xmlns="" xmlns:a16="http://schemas.microsoft.com/office/drawing/2014/main" id="{C8F2D425-4B9D-40BE-83B7-83D5BA5AFFB8}"/>
              </a:ext>
            </a:extLst>
          </p:cNvPr>
          <p:cNvSpPr>
            <a:spLocks noGrp="1"/>
          </p:cNvSpPr>
          <p:nvPr>
            <p:ph type="dt" sz="quarter" idx="1"/>
          </p:nvPr>
        </p:nvSpPr>
        <p:spPr>
          <a:xfrm>
            <a:off x="6054725" y="0"/>
            <a:ext cx="4635500" cy="377825"/>
          </a:xfrm>
          <a:prstGeom prst="rect">
            <a:avLst/>
          </a:prstGeom>
        </p:spPr>
        <p:txBody>
          <a:bodyPr vert="horz" wrap="square" lIns="91440" tIns="45720" rIns="91440" bIns="45720" numCol="1" anchor="t"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defRPr sz="1200"/>
            </a:lvl1pPr>
          </a:lstStyle>
          <a:p>
            <a:pPr>
              <a:defRPr/>
            </a:pPr>
            <a:fld id="{E452C044-AD06-4B7A-BBB9-BC47D02FCF08}" type="datetimeFigureOut">
              <a:rPr lang="it-IT" altLang="it-IT"/>
              <a:pPr>
                <a:defRPr/>
              </a:pPr>
              <a:t>06/11/2021</a:t>
            </a:fld>
            <a:endParaRPr lang="it-IT" altLang="it-IT"/>
          </a:p>
        </p:txBody>
      </p:sp>
      <p:sp>
        <p:nvSpPr>
          <p:cNvPr id="5" name="Segnaposto numero diapositiva 4">
            <a:extLst>
              <a:ext uri="{FF2B5EF4-FFF2-40B4-BE49-F238E27FC236}">
                <a16:creationId xmlns="" xmlns:a16="http://schemas.microsoft.com/office/drawing/2014/main" id="{B793F296-1232-475F-A723-96A9B51A008C}"/>
              </a:ext>
            </a:extLst>
          </p:cNvPr>
          <p:cNvSpPr>
            <a:spLocks noGrp="1"/>
          </p:cNvSpPr>
          <p:nvPr>
            <p:ph type="sldNum" sz="quarter" idx="3"/>
          </p:nvPr>
        </p:nvSpPr>
        <p:spPr>
          <a:xfrm>
            <a:off x="6054725" y="7180263"/>
            <a:ext cx="4635500" cy="377825"/>
          </a:xfrm>
          <a:prstGeom prst="rect">
            <a:avLst/>
          </a:prstGeom>
        </p:spPr>
        <p:txBody>
          <a:bodyPr vert="horz" wrap="square" lIns="91440" tIns="45720" rIns="91440" bIns="4572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defRPr sz="1200"/>
            </a:lvl1pPr>
          </a:lstStyle>
          <a:p>
            <a:pPr>
              <a:defRPr/>
            </a:pPr>
            <a:fld id="{2AD0295D-F6C3-4507-911F-F47A52D26FAC}" type="slidenum">
              <a:rPr lang="it-IT" altLang="it-IT"/>
              <a:pPr>
                <a:defRPr/>
              </a:pPr>
              <a:t>‹#›</a:t>
            </a:fld>
            <a:endParaRPr lang="it-IT" altLang="it-IT"/>
          </a:p>
        </p:txBody>
      </p:sp>
      <p:sp>
        <p:nvSpPr>
          <p:cNvPr id="6" name="Segnaposto piè di pagina 5">
            <a:extLst>
              <a:ext uri="{FF2B5EF4-FFF2-40B4-BE49-F238E27FC236}">
                <a16:creationId xmlns="" xmlns:a16="http://schemas.microsoft.com/office/drawing/2014/main" id="{784612AC-B2ED-4CB0-921C-0E6B84479B72}"/>
              </a:ext>
            </a:extLst>
          </p:cNvPr>
          <p:cNvSpPr>
            <a:spLocks noGrp="1"/>
          </p:cNvSpPr>
          <p:nvPr>
            <p:ph type="ftr" sz="quarter" idx="2"/>
          </p:nvPr>
        </p:nvSpPr>
        <p:spPr>
          <a:xfrm>
            <a:off x="0" y="7180263"/>
            <a:ext cx="4633913" cy="379412"/>
          </a:xfrm>
          <a:prstGeom prst="rect">
            <a:avLst/>
          </a:prstGeom>
        </p:spPr>
        <p:txBody>
          <a:bodyPr vert="horz" lIns="91440" tIns="45720" rIns="91440" bIns="45720" rtlCol="0" anchor="b"/>
          <a:lstStyle>
            <a:lvl1pPr algn="l" eaLnBrk="1">
              <a:lnSpc>
                <a:spcPct val="93000"/>
              </a:lnSpc>
              <a:buClr>
                <a:srgbClr val="000000"/>
              </a:buClr>
              <a:buSzPct val="100000"/>
              <a:buFont typeface="Times New Roman" panose="02020603050405020304" pitchFamily="18" charset="0"/>
              <a:buNone/>
              <a:defRPr sz="1200"/>
            </a:lvl1pPr>
          </a:lstStyle>
          <a:p>
            <a:pPr>
              <a:defRPr/>
            </a:pPr>
            <a:endParaRPr lang="it-IT"/>
          </a:p>
        </p:txBody>
      </p:sp>
    </p:spTree>
    <p:extLst>
      <p:ext uri="{BB962C8B-B14F-4D97-AF65-F5344CB8AC3E}">
        <p14:creationId xmlns:p14="http://schemas.microsoft.com/office/powerpoint/2010/main" val="33587158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AutoShape 1"/>
          <p:cNvSpPr>
            <a:spLocks noChangeArrowheads="1"/>
          </p:cNvSpPr>
          <p:nvPr/>
        </p:nvSpPr>
        <p:spPr bwMode="auto">
          <a:xfrm>
            <a:off x="0" y="0"/>
            <a:ext cx="10691813" cy="7559675"/>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10243" name="Rectangle 2"/>
          <p:cNvSpPr>
            <a:spLocks noGrp="1" noRot="1" noChangeAspect="1" noChangeArrowheads="1"/>
          </p:cNvSpPr>
          <p:nvPr>
            <p:ph type="sldImg"/>
          </p:nvPr>
        </p:nvSpPr>
        <p:spPr bwMode="auto">
          <a:xfrm>
            <a:off x="3454400" y="574675"/>
            <a:ext cx="377666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a:extLst>
              <a:ext uri="{FF2B5EF4-FFF2-40B4-BE49-F238E27FC236}">
                <a16:creationId xmlns="" xmlns:a16="http://schemas.microsoft.com/office/drawing/2014/main" id="{85C1B664-8506-4DB5-962F-5E7BA720A49F}"/>
              </a:ext>
            </a:extLst>
          </p:cNvPr>
          <p:cNvSpPr>
            <a:spLocks noGrp="1" noChangeArrowheads="1"/>
          </p:cNvSpPr>
          <p:nvPr>
            <p:ph type="body"/>
          </p:nvPr>
        </p:nvSpPr>
        <p:spPr bwMode="auto">
          <a:xfrm>
            <a:off x="1068388" y="3590925"/>
            <a:ext cx="8550275" cy="34004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p>
            <a:pPr lvl="0"/>
            <a:endParaRPr lang="en-US" noProof="0"/>
          </a:p>
        </p:txBody>
      </p:sp>
      <p:sp>
        <p:nvSpPr>
          <p:cNvPr id="10245" name="Text Box 4"/>
          <p:cNvSpPr txBox="1">
            <a:spLocks noChangeArrowheads="1"/>
          </p:cNvSpPr>
          <p:nvPr/>
        </p:nvSpPr>
        <p:spPr bwMode="auto">
          <a:xfrm>
            <a:off x="0" y="0"/>
            <a:ext cx="46386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10246" name="Text Box 5"/>
          <p:cNvSpPr txBox="1">
            <a:spLocks noChangeArrowheads="1"/>
          </p:cNvSpPr>
          <p:nvPr/>
        </p:nvSpPr>
        <p:spPr bwMode="auto">
          <a:xfrm>
            <a:off x="6051550" y="0"/>
            <a:ext cx="46386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10247" name="Text Box 6"/>
          <p:cNvSpPr txBox="1">
            <a:spLocks noChangeArrowheads="1"/>
          </p:cNvSpPr>
          <p:nvPr/>
        </p:nvSpPr>
        <p:spPr bwMode="auto">
          <a:xfrm>
            <a:off x="0" y="7181850"/>
            <a:ext cx="46386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
        <p:nvSpPr>
          <p:cNvPr id="3079" name="Rectangle 7">
            <a:extLst>
              <a:ext uri="{FF2B5EF4-FFF2-40B4-BE49-F238E27FC236}">
                <a16:creationId xmlns="" xmlns:a16="http://schemas.microsoft.com/office/drawing/2014/main" id="{65D6B41A-8528-4ECE-9024-235BE1ED6E23}"/>
              </a:ext>
            </a:extLst>
          </p:cNvPr>
          <p:cNvSpPr>
            <a:spLocks noGrp="1" noChangeArrowheads="1"/>
          </p:cNvSpPr>
          <p:nvPr>
            <p:ph type="sldNum"/>
          </p:nvPr>
        </p:nvSpPr>
        <p:spPr bwMode="auto">
          <a:xfrm>
            <a:off x="6051550" y="7181850"/>
            <a:ext cx="4635500" cy="37623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b" anchorCtr="0" compatLnSpc="1">
            <a:prstTxWarp prst="textNoShape">
              <a:avLst/>
            </a:prstTxWarp>
          </a:bodyPr>
          <a:lstStyle>
            <a:lvl1pPr algn="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fld id="{E14A6010-C141-49B0-9C58-778B944F3A1E}" type="slidenum">
              <a:rPr lang="it-IT" altLang="it-IT"/>
              <a:pPr>
                <a:defRPr/>
              </a:pPr>
              <a:t>‹#›</a:t>
            </a:fld>
            <a:endParaRPr lang="it-IT" altLang="it-IT"/>
          </a:p>
        </p:txBody>
      </p:sp>
    </p:spTree>
    <p:extLst>
      <p:ext uri="{BB962C8B-B14F-4D97-AF65-F5344CB8AC3E}">
        <p14:creationId xmlns:p14="http://schemas.microsoft.com/office/powerpoint/2010/main" val="3182335711"/>
      </p:ext>
    </p:extLst>
  </p:cSld>
  <p:clrMap bg1="lt1" tx1="dk1" bg2="lt2" tx2="dk2" accent1="accent1" accent2="accent2" accent3="accent3" accent4="accent4" accent5="accent5" accent6="accent6" hlink="hlink" folHlink="folHlink"/>
  <p:hf hdr="0" ftr="0" dt="0"/>
  <p:notesStyle>
    <a:lvl1pPr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1pPr>
    <a:lvl2pPr marL="742950" indent="-285750"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2pPr>
    <a:lvl3pPr marL="1143000" indent="-228600"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3pPr>
    <a:lvl4pPr marL="1600200" indent="-228600"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4pPr>
    <a:lvl5pPr marL="2057400" indent="-228600" algn="l" defTabSz="447675"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MS PGothic" pitchFamily="34" charset="-128"/>
        <a:cs typeface="MS PGothic" charset="0"/>
      </a:defRPr>
    </a:lvl5pPr>
    <a:lvl6pPr marL="2285763" algn="l" defTabSz="457152" rtl="0" eaLnBrk="1" latinLnBrk="0" hangingPunct="1">
      <a:defRPr sz="1200" kern="1200">
        <a:solidFill>
          <a:schemeClr val="tx1"/>
        </a:solidFill>
        <a:latin typeface="+mn-lt"/>
        <a:ea typeface="+mn-ea"/>
        <a:cs typeface="+mn-cs"/>
      </a:defRPr>
    </a:lvl6pPr>
    <a:lvl7pPr marL="2742916" algn="l" defTabSz="457152" rtl="0" eaLnBrk="1" latinLnBrk="0" hangingPunct="1">
      <a:defRPr sz="1200" kern="1200">
        <a:solidFill>
          <a:schemeClr val="tx1"/>
        </a:solidFill>
        <a:latin typeface="+mn-lt"/>
        <a:ea typeface="+mn-ea"/>
        <a:cs typeface="+mn-cs"/>
      </a:defRPr>
    </a:lvl7pPr>
    <a:lvl8pPr marL="3200068" algn="l" defTabSz="457152" rtl="0" eaLnBrk="1" latinLnBrk="0" hangingPunct="1">
      <a:defRPr sz="1200" kern="1200">
        <a:solidFill>
          <a:schemeClr val="tx1"/>
        </a:solidFill>
        <a:latin typeface="+mn-lt"/>
        <a:ea typeface="+mn-ea"/>
        <a:cs typeface="+mn-cs"/>
      </a:defRPr>
    </a:lvl8pPr>
    <a:lvl9pPr marL="3657221" algn="l" defTabSz="4571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smtClean="0">
                <a:latin typeface="Times New Roman" panose="02020603050405020304" pitchFamily="18" charset="0"/>
              </a:rPr>
              <a:t>Slide 1: Company Logo Full Page</a:t>
            </a:r>
          </a:p>
          <a:p>
            <a:endParaRPr lang="en-US" altLang="it-IT" smtClean="0">
              <a:latin typeface="Times New Roman" panose="02020603050405020304" pitchFamily="18" charset="0"/>
            </a:endParaRPr>
          </a:p>
          <a:p>
            <a:pPr>
              <a:lnSpc>
                <a:spcPct val="90000"/>
              </a:lnSpc>
              <a:spcBef>
                <a:spcPct val="0"/>
              </a:spcBef>
              <a:spcAft>
                <a:spcPct val="20000"/>
              </a:spcAft>
            </a:pPr>
            <a:r>
              <a:rPr lang="en-GB" altLang="it-IT" b="1" smtClean="0">
                <a:latin typeface="Times New Roman" panose="02020603050405020304" pitchFamily="18" charset="0"/>
              </a:rPr>
              <a:t>Before you start</a:t>
            </a:r>
            <a:r>
              <a:rPr lang="en-GB" altLang="it-IT" smtClean="0">
                <a:latin typeface="Times New Roman" panose="02020603050405020304" pitchFamily="18" charset="0"/>
              </a:rPr>
              <a:t> editing the slides of your talk change to the </a:t>
            </a:r>
            <a:r>
              <a:rPr lang="en-GB" altLang="it-IT" b="1" smtClean="0">
                <a:latin typeface="Times New Roman" panose="02020603050405020304" pitchFamily="18" charset="0"/>
              </a:rPr>
              <a:t>Master Slide view</a:t>
            </a:r>
            <a:r>
              <a:rPr lang="en-GB" altLang="it-IT" smtClean="0">
                <a:latin typeface="Times New Roman" panose="02020603050405020304" pitchFamily="18" charset="0"/>
              </a:rPr>
              <a:t>:</a:t>
            </a:r>
          </a:p>
          <a:p>
            <a:pPr>
              <a:lnSpc>
                <a:spcPct val="90000"/>
              </a:lnSpc>
              <a:spcBef>
                <a:spcPct val="0"/>
              </a:spcBef>
              <a:spcAft>
                <a:spcPct val="20000"/>
              </a:spcAft>
            </a:pPr>
            <a:r>
              <a:rPr lang="en-US" altLang="it-IT" smtClean="0">
                <a:latin typeface="Times New Roman" panose="02020603050405020304" pitchFamily="18" charset="0"/>
              </a:rPr>
              <a:t>Microsoft Office :Menu: </a:t>
            </a:r>
            <a:r>
              <a:rPr lang="en-US" altLang="it-IT" i="1" smtClean="0">
                <a:latin typeface="Times New Roman" panose="02020603050405020304" pitchFamily="18" charset="0"/>
              </a:rPr>
              <a:t>View</a:t>
            </a:r>
            <a:r>
              <a:rPr lang="en-US" altLang="it-IT" smtClean="0">
                <a:latin typeface="Times New Roman" panose="02020603050405020304" pitchFamily="18" charset="0"/>
              </a:rPr>
              <a:t> &gt; </a:t>
            </a:r>
            <a:r>
              <a:rPr lang="en-US" altLang="it-IT" i="1" smtClean="0">
                <a:latin typeface="Times New Roman" panose="02020603050405020304" pitchFamily="18" charset="0"/>
              </a:rPr>
              <a:t>Slide Master;</a:t>
            </a:r>
          </a:p>
          <a:p>
            <a:pPr>
              <a:lnSpc>
                <a:spcPct val="90000"/>
              </a:lnSpc>
              <a:spcBef>
                <a:spcPct val="0"/>
              </a:spcBef>
              <a:spcAft>
                <a:spcPct val="20000"/>
              </a:spcAft>
            </a:pPr>
            <a:r>
              <a:rPr lang="en-US" altLang="it-IT" smtClean="0">
                <a:latin typeface="Times New Roman" panose="02020603050405020304" pitchFamily="18" charset="0"/>
              </a:rPr>
              <a:t>Macintosh – </a:t>
            </a:r>
            <a:r>
              <a:rPr lang="en-US" altLang="it-IT" i="1" smtClean="0">
                <a:latin typeface="Times New Roman" panose="02020603050405020304" pitchFamily="18" charset="0"/>
              </a:rPr>
              <a:t>View &gt; Master &gt; Slide Master</a:t>
            </a:r>
          </a:p>
          <a:p>
            <a:pPr>
              <a:lnSpc>
                <a:spcPct val="90000"/>
              </a:lnSpc>
              <a:spcBef>
                <a:spcPct val="0"/>
              </a:spcBef>
              <a:spcAft>
                <a:spcPct val="20000"/>
              </a:spcAft>
            </a:pPr>
            <a:endParaRPr lang="en-GB" altLang="it-IT" smtClean="0">
              <a:latin typeface="Times New Roman" panose="02020603050405020304" pitchFamily="18" charset="0"/>
              <a:sym typeface="Wingdings" panose="05000000000000000000" pitchFamily="2" charset="2"/>
            </a:endParaRPr>
          </a:p>
          <a:p>
            <a:pPr>
              <a:lnSpc>
                <a:spcPct val="90000"/>
              </a:lnSpc>
              <a:spcBef>
                <a:spcPct val="0"/>
              </a:spcBef>
              <a:spcAft>
                <a:spcPct val="20000"/>
              </a:spcAft>
            </a:pPr>
            <a:r>
              <a:rPr lang="en-GB" altLang="it-IT" b="1" smtClean="0">
                <a:latin typeface="Times New Roman" panose="02020603050405020304" pitchFamily="18" charset="0"/>
                <a:sym typeface="Wingdings" panose="05000000000000000000" pitchFamily="2" charset="2"/>
              </a:rPr>
              <a:t>Edit the following items:</a:t>
            </a:r>
          </a:p>
          <a:p>
            <a:pPr>
              <a:lnSpc>
                <a:spcPct val="90000"/>
              </a:lnSpc>
              <a:spcBef>
                <a:spcPct val="0"/>
              </a:spcBef>
              <a:spcAft>
                <a:spcPct val="20000"/>
              </a:spcAft>
              <a:buFont typeface="Times New Roman" panose="02020603050405020304" pitchFamily="18" charset="0"/>
              <a:buAutoNum type="arabicPeriod"/>
            </a:pPr>
            <a:r>
              <a:rPr lang="de-DE" altLang="it-IT" b="1" smtClean="0">
                <a:latin typeface="Times New Roman" panose="02020603050405020304" pitchFamily="18" charset="0"/>
                <a:sym typeface="Wingdings" panose="05000000000000000000" pitchFamily="2" charset="2"/>
              </a:rPr>
              <a:t>O</a:t>
            </a:r>
            <a:r>
              <a:rPr lang="en-GB" altLang="it-IT" b="1" smtClean="0">
                <a:latin typeface="Times New Roman" panose="02020603050405020304" pitchFamily="18" charset="0"/>
                <a:sym typeface="Wingdings" panose="05000000000000000000" pitchFamily="2" charset="2"/>
              </a:rPr>
              <a:t>n the Slide Master (first master slide) – lower area</a:t>
            </a:r>
          </a:p>
          <a:p>
            <a:pPr>
              <a:lnSpc>
                <a:spcPct val="90000"/>
              </a:lnSpc>
              <a:spcBef>
                <a:spcPct val="0"/>
              </a:spcBef>
              <a:spcAft>
                <a:spcPct val="20000"/>
              </a:spcAft>
            </a:pPr>
            <a:r>
              <a:rPr lang="en-GB" altLang="it-IT" smtClean="0">
                <a:latin typeface="Times New Roman" panose="02020603050405020304" pitchFamily="18" charset="0"/>
                <a:sym typeface="Wingdings" panose="05000000000000000000" pitchFamily="2" charset="2"/>
              </a:rPr>
              <a:t>a) On the left Delete the text and write the title of the event/Conference, Location </a:t>
            </a:r>
          </a:p>
          <a:p>
            <a:pPr>
              <a:lnSpc>
                <a:spcPct val="90000"/>
              </a:lnSpc>
              <a:spcBef>
                <a:spcPct val="0"/>
              </a:spcBef>
              <a:spcAft>
                <a:spcPct val="20000"/>
              </a:spcAft>
            </a:pPr>
            <a:r>
              <a:rPr lang="en-GB" altLang="it-IT" smtClean="0">
                <a:latin typeface="Times New Roman" panose="02020603050405020304" pitchFamily="18" charset="0"/>
                <a:sym typeface="Wingdings" panose="05000000000000000000" pitchFamily="2" charset="2"/>
              </a:rPr>
              <a:t>b) On the right delete the text and write the name and surname of the speaker and the date (day, month , year)</a:t>
            </a:r>
          </a:p>
          <a:p>
            <a:pPr>
              <a:lnSpc>
                <a:spcPct val="90000"/>
              </a:lnSpc>
              <a:spcBef>
                <a:spcPct val="0"/>
              </a:spcBef>
              <a:spcAft>
                <a:spcPct val="20000"/>
              </a:spcAft>
            </a:pPr>
            <a:endParaRPr lang="en-GB" altLang="it-IT" b="1" smtClean="0">
              <a:latin typeface="Times New Roman" panose="02020603050405020304" pitchFamily="18" charset="0"/>
              <a:sym typeface="Wingdings" panose="05000000000000000000" pitchFamily="2" charset="2"/>
            </a:endParaRPr>
          </a:p>
          <a:p>
            <a:pPr>
              <a:lnSpc>
                <a:spcPct val="90000"/>
              </a:lnSpc>
              <a:spcBef>
                <a:spcPct val="0"/>
              </a:spcBef>
              <a:spcAft>
                <a:spcPct val="20000"/>
              </a:spcAft>
            </a:pPr>
            <a:r>
              <a:rPr lang="en-GB" altLang="it-IT" b="1" smtClean="0">
                <a:latin typeface="Times New Roman" panose="02020603050405020304" pitchFamily="18" charset="0"/>
                <a:sym typeface="Wingdings" panose="05000000000000000000" pitchFamily="2" charset="2"/>
              </a:rPr>
              <a:t>Close Master View</a:t>
            </a:r>
          </a:p>
          <a:p>
            <a:pPr>
              <a:lnSpc>
                <a:spcPct val="90000"/>
              </a:lnSpc>
              <a:spcBef>
                <a:spcPct val="0"/>
              </a:spcBef>
              <a:spcAft>
                <a:spcPct val="20000"/>
              </a:spcAft>
            </a:pPr>
            <a:endParaRPr lang="en-GB" altLang="it-IT" b="1" smtClean="0">
              <a:latin typeface="Times New Roman" panose="02020603050405020304" pitchFamily="18" charset="0"/>
              <a:sym typeface="Wingdings" panose="05000000000000000000" pitchFamily="2" charset="2"/>
            </a:endParaRPr>
          </a:p>
          <a:p>
            <a:endParaRPr lang="en-US" altLang="it-IT" smtClean="0">
              <a:latin typeface="Times New Roman" panose="02020603050405020304" pitchFamily="18" charset="0"/>
            </a:endParaRPr>
          </a:p>
        </p:txBody>
      </p:sp>
      <p:sp>
        <p:nvSpPr>
          <p:cNvPr id="12292"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5CD3153A-8E53-47FC-8F5C-895B0CE80D1F}" type="slidenum">
              <a:rPr lang="it-IT" altLang="it-IT" sz="1400" smtClean="0"/>
              <a:pPr>
                <a:spcBef>
                  <a:spcPct val="0"/>
                </a:spcBef>
                <a:buClrTx/>
                <a:buFontTx/>
                <a:buNone/>
              </a:pPr>
              <a:t>1</a:t>
            </a:fld>
            <a:endParaRPr lang="it-IT" altLang="it-IT" sz="1400" smtClean="0"/>
          </a:p>
        </p:txBody>
      </p:sp>
    </p:spTree>
    <p:extLst>
      <p:ext uri="{BB962C8B-B14F-4D97-AF65-F5344CB8AC3E}">
        <p14:creationId xmlns:p14="http://schemas.microsoft.com/office/powerpoint/2010/main" val="32286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15</a:t>
            </a:fld>
            <a:endParaRPr lang="it-IT" altLang="it-IT" sz="1400" smtClean="0"/>
          </a:p>
        </p:txBody>
      </p:sp>
    </p:spTree>
    <p:extLst>
      <p:ext uri="{BB962C8B-B14F-4D97-AF65-F5344CB8AC3E}">
        <p14:creationId xmlns:p14="http://schemas.microsoft.com/office/powerpoint/2010/main" val="3629843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16</a:t>
            </a:fld>
            <a:endParaRPr lang="it-IT" altLang="it-IT" sz="1400" smtClean="0"/>
          </a:p>
        </p:txBody>
      </p:sp>
    </p:spTree>
    <p:extLst>
      <p:ext uri="{BB962C8B-B14F-4D97-AF65-F5344CB8AC3E}">
        <p14:creationId xmlns:p14="http://schemas.microsoft.com/office/powerpoint/2010/main" val="3586608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17</a:t>
            </a:fld>
            <a:endParaRPr lang="it-IT" altLang="it-IT" sz="1400" smtClean="0"/>
          </a:p>
        </p:txBody>
      </p:sp>
    </p:spTree>
    <p:extLst>
      <p:ext uri="{BB962C8B-B14F-4D97-AF65-F5344CB8AC3E}">
        <p14:creationId xmlns:p14="http://schemas.microsoft.com/office/powerpoint/2010/main" val="521020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18</a:t>
            </a:fld>
            <a:endParaRPr lang="it-IT" altLang="it-IT" sz="1400" smtClean="0"/>
          </a:p>
        </p:txBody>
      </p:sp>
    </p:spTree>
    <p:extLst>
      <p:ext uri="{BB962C8B-B14F-4D97-AF65-F5344CB8AC3E}">
        <p14:creationId xmlns:p14="http://schemas.microsoft.com/office/powerpoint/2010/main" val="170132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p:sp>
      <p:sp>
        <p:nvSpPr>
          <p:cNvPr id="18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smtClean="0">
                <a:latin typeface="Times New Roman" panose="02020603050405020304" pitchFamily="18" charset="0"/>
              </a:rPr>
              <a:t>Last Slide 1: Thanks to the audience</a:t>
            </a:r>
          </a:p>
        </p:txBody>
      </p:sp>
      <p:sp>
        <p:nvSpPr>
          <p:cNvPr id="1843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F9C31A85-D2F4-43AC-A90D-F6A8E2344116}" type="slidenum">
              <a:rPr lang="it-IT" altLang="it-IT" sz="1400" smtClean="0"/>
              <a:pPr>
                <a:spcBef>
                  <a:spcPct val="0"/>
                </a:spcBef>
                <a:buClrTx/>
                <a:buFontTx/>
                <a:buNone/>
              </a:pPr>
              <a:t>24</a:t>
            </a:fld>
            <a:endParaRPr lang="it-IT" altLang="it-IT" sz="1400" smtClean="0"/>
          </a:p>
        </p:txBody>
      </p:sp>
    </p:spTree>
    <p:extLst>
      <p:ext uri="{BB962C8B-B14F-4D97-AF65-F5344CB8AC3E}">
        <p14:creationId xmlns:p14="http://schemas.microsoft.com/office/powerpoint/2010/main" val="208279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smtClean="0">
                <a:latin typeface="Times New Roman" panose="02020603050405020304" pitchFamily="18" charset="0"/>
              </a:rPr>
              <a:t>Last Slide 2: Aerial Photo of Elettra</a:t>
            </a:r>
          </a:p>
        </p:txBody>
      </p:sp>
      <p:sp>
        <p:nvSpPr>
          <p:cNvPr id="1946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1FC72965-D798-4508-9B4A-307F7CF3074B}" type="slidenum">
              <a:rPr lang="it-IT" altLang="it-IT" sz="1400" smtClean="0"/>
              <a:pPr>
                <a:spcBef>
                  <a:spcPct val="0"/>
                </a:spcBef>
                <a:buClrTx/>
                <a:buFontTx/>
                <a:buNone/>
              </a:pPr>
              <a:t>25</a:t>
            </a:fld>
            <a:endParaRPr lang="it-IT" altLang="it-IT" sz="1400" smtClean="0"/>
          </a:p>
        </p:txBody>
      </p:sp>
    </p:spTree>
    <p:extLst>
      <p:ext uri="{BB962C8B-B14F-4D97-AF65-F5344CB8AC3E}">
        <p14:creationId xmlns:p14="http://schemas.microsoft.com/office/powerpoint/2010/main" val="10391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p:sp>
      <p:sp>
        <p:nvSpPr>
          <p:cNvPr id="14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90000"/>
              </a:lnSpc>
              <a:spcBef>
                <a:spcPct val="0"/>
              </a:spcBef>
              <a:spcAft>
                <a:spcPct val="20000"/>
              </a:spcAft>
            </a:pPr>
            <a:r>
              <a:rPr lang="en-GB" altLang="it-IT" b="1" smtClean="0">
                <a:latin typeface="Times New Roman" panose="02020603050405020304" pitchFamily="18" charset="0"/>
              </a:rPr>
              <a:t>Slide 2: Title of the Presentation</a:t>
            </a:r>
          </a:p>
          <a:p>
            <a:pPr marL="228600" indent="-228600">
              <a:lnSpc>
                <a:spcPct val="90000"/>
              </a:lnSpc>
              <a:spcBef>
                <a:spcPct val="0"/>
              </a:spcBef>
              <a:spcAft>
                <a:spcPct val="20000"/>
              </a:spcAft>
            </a:pPr>
            <a:endParaRPr lang="en-GB" altLang="it-IT" b="1" smtClean="0">
              <a:latin typeface="Times New Roman" panose="02020603050405020304" pitchFamily="18" charset="0"/>
            </a:endParaRPr>
          </a:p>
          <a:p>
            <a:pPr marL="228600" indent="-228600">
              <a:lnSpc>
                <a:spcPct val="90000"/>
              </a:lnSpc>
              <a:spcBef>
                <a:spcPct val="0"/>
              </a:spcBef>
              <a:spcAft>
                <a:spcPct val="20000"/>
              </a:spcAft>
            </a:pPr>
            <a:r>
              <a:rPr lang="en-GB" altLang="it-IT" b="1" smtClean="0">
                <a:latin typeface="Times New Roman" panose="02020603050405020304" pitchFamily="18" charset="0"/>
              </a:rPr>
              <a:t>Before you start</a:t>
            </a:r>
            <a:r>
              <a:rPr lang="en-GB" altLang="it-IT" smtClean="0">
                <a:latin typeface="Times New Roman" panose="02020603050405020304" pitchFamily="18" charset="0"/>
              </a:rPr>
              <a:t> editing the slides of your talk change to the </a:t>
            </a:r>
            <a:r>
              <a:rPr lang="en-GB" altLang="it-IT" b="1" smtClean="0">
                <a:latin typeface="Times New Roman" panose="02020603050405020304" pitchFamily="18" charset="0"/>
              </a:rPr>
              <a:t>Master Slide view</a:t>
            </a:r>
            <a:r>
              <a:rPr lang="en-GB" altLang="it-IT" smtClean="0">
                <a:latin typeface="Times New Roman" panose="02020603050405020304" pitchFamily="18" charset="0"/>
              </a:rPr>
              <a:t>:</a:t>
            </a:r>
          </a:p>
          <a:p>
            <a:pPr marL="228600" indent="-228600">
              <a:lnSpc>
                <a:spcPct val="90000"/>
              </a:lnSpc>
              <a:spcBef>
                <a:spcPct val="0"/>
              </a:spcBef>
              <a:spcAft>
                <a:spcPct val="20000"/>
              </a:spcAft>
            </a:pPr>
            <a:r>
              <a:rPr lang="en-US" altLang="it-IT" smtClean="0">
                <a:latin typeface="Times New Roman" panose="02020603050405020304" pitchFamily="18" charset="0"/>
              </a:rPr>
              <a:t>Microsoft Office :Menu: </a:t>
            </a:r>
            <a:r>
              <a:rPr lang="en-US" altLang="it-IT" i="1" smtClean="0">
                <a:latin typeface="Times New Roman" panose="02020603050405020304" pitchFamily="18" charset="0"/>
              </a:rPr>
              <a:t>View</a:t>
            </a:r>
            <a:r>
              <a:rPr lang="en-US" altLang="it-IT" smtClean="0">
                <a:latin typeface="Times New Roman" panose="02020603050405020304" pitchFamily="18" charset="0"/>
              </a:rPr>
              <a:t> &gt; </a:t>
            </a:r>
            <a:r>
              <a:rPr lang="en-US" altLang="it-IT" i="1" smtClean="0">
                <a:latin typeface="Times New Roman" panose="02020603050405020304" pitchFamily="18" charset="0"/>
              </a:rPr>
              <a:t>Slide Master;</a:t>
            </a:r>
          </a:p>
          <a:p>
            <a:pPr marL="228600" indent="-228600">
              <a:lnSpc>
                <a:spcPct val="90000"/>
              </a:lnSpc>
              <a:spcBef>
                <a:spcPct val="0"/>
              </a:spcBef>
              <a:spcAft>
                <a:spcPct val="20000"/>
              </a:spcAft>
            </a:pPr>
            <a:r>
              <a:rPr lang="en-US" altLang="it-IT" smtClean="0">
                <a:latin typeface="Times New Roman" panose="02020603050405020304" pitchFamily="18" charset="0"/>
              </a:rPr>
              <a:t>Macintosh – </a:t>
            </a:r>
            <a:r>
              <a:rPr lang="en-US" altLang="it-IT" i="1" smtClean="0">
                <a:latin typeface="Times New Roman" panose="02020603050405020304" pitchFamily="18" charset="0"/>
              </a:rPr>
              <a:t>View &gt; Master &gt; Slide Master</a:t>
            </a:r>
          </a:p>
          <a:p>
            <a:pPr marL="228600" indent="-228600">
              <a:lnSpc>
                <a:spcPct val="90000"/>
              </a:lnSpc>
              <a:spcBef>
                <a:spcPct val="0"/>
              </a:spcBef>
              <a:spcAft>
                <a:spcPct val="20000"/>
              </a:spcAft>
            </a:pPr>
            <a:endParaRPr lang="en-GB" altLang="it-IT" smtClean="0">
              <a:latin typeface="Times New Roman" panose="02020603050405020304" pitchFamily="18" charset="0"/>
              <a:sym typeface="Wingdings" panose="05000000000000000000" pitchFamily="2" charset="2"/>
            </a:endParaRPr>
          </a:p>
          <a:p>
            <a:pPr marL="228600" indent="-228600">
              <a:lnSpc>
                <a:spcPct val="90000"/>
              </a:lnSpc>
              <a:spcBef>
                <a:spcPct val="0"/>
              </a:spcBef>
              <a:spcAft>
                <a:spcPct val="20000"/>
              </a:spcAft>
            </a:pPr>
            <a:r>
              <a:rPr lang="en-GB" altLang="it-IT" b="1" smtClean="0">
                <a:latin typeface="Times New Roman" panose="02020603050405020304" pitchFamily="18" charset="0"/>
                <a:sym typeface="Wingdings" panose="05000000000000000000" pitchFamily="2" charset="2"/>
              </a:rPr>
              <a:t>Edit the following items:</a:t>
            </a:r>
          </a:p>
          <a:p>
            <a:pPr marL="228600" indent="-228600">
              <a:lnSpc>
                <a:spcPct val="90000"/>
              </a:lnSpc>
              <a:spcBef>
                <a:spcPct val="0"/>
              </a:spcBef>
              <a:spcAft>
                <a:spcPct val="20000"/>
              </a:spcAft>
              <a:buFont typeface="Times New Roman" panose="02020603050405020304" pitchFamily="18" charset="0"/>
              <a:buAutoNum type="arabicPeriod"/>
            </a:pPr>
            <a:r>
              <a:rPr lang="de-DE" altLang="it-IT" b="1" smtClean="0">
                <a:latin typeface="Times New Roman" panose="02020603050405020304" pitchFamily="18" charset="0"/>
                <a:sym typeface="Wingdings" panose="05000000000000000000" pitchFamily="2" charset="2"/>
              </a:rPr>
              <a:t>O</a:t>
            </a:r>
            <a:r>
              <a:rPr lang="en-GB" altLang="it-IT" b="1" smtClean="0">
                <a:latin typeface="Times New Roman" panose="02020603050405020304" pitchFamily="18" charset="0"/>
                <a:sym typeface="Wingdings" panose="05000000000000000000" pitchFamily="2" charset="2"/>
              </a:rPr>
              <a:t>n the Slide Master (first master slide) – lower area</a:t>
            </a:r>
          </a:p>
          <a:p>
            <a:pPr marL="228600" indent="-228600">
              <a:lnSpc>
                <a:spcPct val="90000"/>
              </a:lnSpc>
              <a:spcBef>
                <a:spcPct val="0"/>
              </a:spcBef>
              <a:spcAft>
                <a:spcPct val="20000"/>
              </a:spcAft>
            </a:pPr>
            <a:r>
              <a:rPr lang="en-GB" altLang="it-IT" smtClean="0">
                <a:latin typeface="Times New Roman" panose="02020603050405020304" pitchFamily="18" charset="0"/>
                <a:sym typeface="Wingdings" panose="05000000000000000000" pitchFamily="2" charset="2"/>
              </a:rPr>
              <a:t>a) On the left Delete the text and write the title of the event/Conference, Location </a:t>
            </a:r>
          </a:p>
          <a:p>
            <a:pPr marL="228600" indent="-228600">
              <a:lnSpc>
                <a:spcPct val="90000"/>
              </a:lnSpc>
              <a:spcBef>
                <a:spcPct val="0"/>
              </a:spcBef>
              <a:spcAft>
                <a:spcPct val="20000"/>
              </a:spcAft>
            </a:pPr>
            <a:r>
              <a:rPr lang="en-GB" altLang="it-IT" smtClean="0">
                <a:latin typeface="Times New Roman" panose="02020603050405020304" pitchFamily="18" charset="0"/>
                <a:sym typeface="Wingdings" panose="05000000000000000000" pitchFamily="2" charset="2"/>
              </a:rPr>
              <a:t>b) On the right delete the text and write the name and surname of the speaker and the date (day, month , year)</a:t>
            </a:r>
          </a:p>
          <a:p>
            <a:pPr marL="228600" indent="-228600">
              <a:lnSpc>
                <a:spcPct val="90000"/>
              </a:lnSpc>
              <a:spcBef>
                <a:spcPct val="0"/>
              </a:spcBef>
              <a:spcAft>
                <a:spcPct val="20000"/>
              </a:spcAft>
            </a:pPr>
            <a:endParaRPr lang="en-GB" altLang="it-IT" b="1" smtClean="0">
              <a:latin typeface="Times New Roman" panose="02020603050405020304" pitchFamily="18" charset="0"/>
              <a:sym typeface="Wingdings" panose="05000000000000000000" pitchFamily="2" charset="2"/>
            </a:endParaRPr>
          </a:p>
          <a:p>
            <a:pPr marL="228600" indent="-228600">
              <a:lnSpc>
                <a:spcPct val="90000"/>
              </a:lnSpc>
              <a:spcBef>
                <a:spcPct val="0"/>
              </a:spcBef>
              <a:spcAft>
                <a:spcPct val="20000"/>
              </a:spcAft>
            </a:pPr>
            <a:r>
              <a:rPr lang="en-GB" altLang="it-IT" b="1" smtClean="0">
                <a:latin typeface="Times New Roman" panose="02020603050405020304" pitchFamily="18" charset="0"/>
                <a:sym typeface="Wingdings" panose="05000000000000000000" pitchFamily="2" charset="2"/>
              </a:rPr>
              <a:t>Close Master View</a:t>
            </a:r>
          </a:p>
          <a:p>
            <a:pPr marL="228600" indent="-228600">
              <a:lnSpc>
                <a:spcPct val="90000"/>
              </a:lnSpc>
              <a:spcBef>
                <a:spcPct val="0"/>
              </a:spcBef>
              <a:spcAft>
                <a:spcPct val="20000"/>
              </a:spcAft>
            </a:pPr>
            <a:endParaRPr lang="en-GB" altLang="it-IT" b="1" smtClean="0">
              <a:latin typeface="Times New Roman" panose="02020603050405020304" pitchFamily="18" charset="0"/>
              <a:sym typeface="Wingdings" panose="05000000000000000000" pitchFamily="2" charset="2"/>
            </a:endParaRPr>
          </a:p>
          <a:p>
            <a:pPr marL="228600" indent="-228600">
              <a:lnSpc>
                <a:spcPct val="90000"/>
              </a:lnSpc>
              <a:spcBef>
                <a:spcPct val="0"/>
              </a:spcBef>
              <a:spcAft>
                <a:spcPct val="20000"/>
              </a:spcAft>
            </a:pPr>
            <a:r>
              <a:rPr lang="en-GB" altLang="it-IT" b="1" smtClean="0">
                <a:latin typeface="Times New Roman" panose="02020603050405020304" pitchFamily="18" charset="0"/>
                <a:sym typeface="Wingdings" panose="05000000000000000000" pitchFamily="2" charset="2"/>
              </a:rPr>
              <a:t>To start adding slides </a:t>
            </a:r>
            <a:r>
              <a:rPr lang="en-GB" altLang="it-IT" smtClean="0">
                <a:latin typeface="Times New Roman" panose="02020603050405020304" pitchFamily="18" charset="0"/>
                <a:sym typeface="Wingdings" panose="05000000000000000000" pitchFamily="2" charset="2"/>
              </a:rPr>
              <a:t>insert a new slide and </a:t>
            </a:r>
            <a:r>
              <a:rPr lang="en-GB" altLang="it-IT" b="1" smtClean="0">
                <a:latin typeface="Times New Roman" panose="02020603050405020304" pitchFamily="18" charset="0"/>
                <a:sym typeface="Wingdings" panose="05000000000000000000" pitchFamily="2" charset="2"/>
              </a:rPr>
              <a:t>select a Layout:</a:t>
            </a:r>
          </a:p>
          <a:p>
            <a:pPr marL="228600" indent="-228600">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marL="228600" indent="-228600">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marL="228600" indent="-228600">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marL="228600" indent="-228600">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marL="228600" indent="-228600">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marL="228600" indent="-228600">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endParaRPr lang="en-GB" altLang="it-IT" smtClean="0">
              <a:latin typeface="Times New Roman" panose="02020603050405020304" pitchFamily="18" charset="0"/>
            </a:endParaRPr>
          </a:p>
          <a:p>
            <a:pPr marL="228600" indent="-228600">
              <a:spcBef>
                <a:spcPct val="0"/>
              </a:spcBef>
              <a:spcAft>
                <a:spcPct val="20000"/>
              </a:spcAft>
            </a:pPr>
            <a:endParaRPr lang="en-GB" altLang="it-IT" b="1" smtClean="0">
              <a:latin typeface="Calibri" panose="020F0502020204030204" pitchFamily="34" charset="0"/>
            </a:endParaRPr>
          </a:p>
        </p:txBody>
      </p:sp>
      <p:sp>
        <p:nvSpPr>
          <p:cNvPr id="1434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D0D08CF4-465A-4D23-8027-E008741C618C}" type="slidenum">
              <a:rPr lang="it-IT" altLang="it-IT" sz="1400" smtClean="0"/>
              <a:pPr>
                <a:spcBef>
                  <a:spcPct val="0"/>
                </a:spcBef>
                <a:buClrTx/>
                <a:buFontTx/>
                <a:buNone/>
              </a:pPr>
              <a:t>2</a:t>
            </a:fld>
            <a:endParaRPr lang="it-IT" altLang="it-IT" sz="1400" smtClean="0"/>
          </a:p>
        </p:txBody>
      </p:sp>
    </p:spTree>
    <p:extLst>
      <p:ext uri="{BB962C8B-B14F-4D97-AF65-F5344CB8AC3E}">
        <p14:creationId xmlns:p14="http://schemas.microsoft.com/office/powerpoint/2010/main" val="246829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E14A6010-C141-49B0-9C58-778B944F3A1E}" type="slidenum">
              <a:rPr lang="it-IT" altLang="it-IT" smtClean="0"/>
              <a:pPr>
                <a:defRPr/>
              </a:pPr>
              <a:t>6</a:t>
            </a:fld>
            <a:endParaRPr lang="it-IT" altLang="it-IT"/>
          </a:p>
        </p:txBody>
      </p:sp>
    </p:spTree>
    <p:extLst>
      <p:ext uri="{BB962C8B-B14F-4D97-AF65-F5344CB8AC3E}">
        <p14:creationId xmlns:p14="http://schemas.microsoft.com/office/powerpoint/2010/main" val="4032227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9</a:t>
            </a:fld>
            <a:endParaRPr lang="it-IT" altLang="it-IT" sz="1400" smtClean="0"/>
          </a:p>
        </p:txBody>
      </p:sp>
    </p:spTree>
    <p:extLst>
      <p:ext uri="{BB962C8B-B14F-4D97-AF65-F5344CB8AC3E}">
        <p14:creationId xmlns:p14="http://schemas.microsoft.com/office/powerpoint/2010/main" val="237184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10</a:t>
            </a:fld>
            <a:endParaRPr lang="it-IT" altLang="it-IT" sz="1400" smtClean="0"/>
          </a:p>
        </p:txBody>
      </p:sp>
    </p:spTree>
    <p:extLst>
      <p:ext uri="{BB962C8B-B14F-4D97-AF65-F5344CB8AC3E}">
        <p14:creationId xmlns:p14="http://schemas.microsoft.com/office/powerpoint/2010/main" val="2510047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11</a:t>
            </a:fld>
            <a:endParaRPr lang="it-IT" altLang="it-IT" sz="1400" smtClean="0"/>
          </a:p>
        </p:txBody>
      </p:sp>
    </p:spTree>
    <p:extLst>
      <p:ext uri="{BB962C8B-B14F-4D97-AF65-F5344CB8AC3E}">
        <p14:creationId xmlns:p14="http://schemas.microsoft.com/office/powerpoint/2010/main" val="496026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12</a:t>
            </a:fld>
            <a:endParaRPr lang="it-IT" altLang="it-IT" sz="1400" smtClean="0"/>
          </a:p>
        </p:txBody>
      </p:sp>
    </p:spTree>
    <p:extLst>
      <p:ext uri="{BB962C8B-B14F-4D97-AF65-F5344CB8AC3E}">
        <p14:creationId xmlns:p14="http://schemas.microsoft.com/office/powerpoint/2010/main" val="2191230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13</a:t>
            </a:fld>
            <a:endParaRPr lang="it-IT" altLang="it-IT" sz="1400" smtClean="0"/>
          </a:p>
        </p:txBody>
      </p:sp>
    </p:spTree>
    <p:extLst>
      <p:ext uri="{BB962C8B-B14F-4D97-AF65-F5344CB8AC3E}">
        <p14:creationId xmlns:p14="http://schemas.microsoft.com/office/powerpoint/2010/main" val="424113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smtClean="0">
                <a:latin typeface="Times New Roman" panose="02020603050405020304" pitchFamily="18" charset="0"/>
              </a:rPr>
              <a:t>Slide 3 – (..) : Content of the presentation</a:t>
            </a:r>
          </a:p>
          <a:p>
            <a:endParaRPr lang="en-GB" altLang="it-IT" sz="1100" smtClean="0">
              <a:latin typeface="Times New Roman" panose="02020603050405020304" pitchFamily="18" charset="0"/>
            </a:endParaRPr>
          </a:p>
          <a:p>
            <a:r>
              <a:rPr lang="en-GB" altLang="it-IT" sz="1100" smtClean="0">
                <a:latin typeface="Times New Roman" panose="02020603050405020304" pitchFamily="18" charset="0"/>
              </a:rPr>
              <a:t>Insert a new slide: Home &gt; </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New Slide</a:t>
            </a:r>
            <a:r>
              <a:rPr lang="en-GB" altLang="en-US" sz="1100" smtClean="0">
                <a:latin typeface="Times New Roman" panose="02020603050405020304" pitchFamily="18" charset="0"/>
              </a:rPr>
              <a:t>”</a:t>
            </a:r>
            <a:r>
              <a:rPr lang="en-GB" altLang="it-IT" sz="1100" smtClean="0">
                <a:latin typeface="Times New Roman" panose="02020603050405020304" pitchFamily="18" charset="0"/>
              </a:rPr>
              <a:t> and choose a</a:t>
            </a:r>
            <a:r>
              <a:rPr lang="en-GB" altLang="it-IT" sz="1100" b="1" smtClean="0">
                <a:latin typeface="Times New Roman" panose="02020603050405020304" pitchFamily="18" charset="0"/>
              </a:rPr>
              <a:t> </a:t>
            </a:r>
            <a:r>
              <a:rPr lang="en-GB" altLang="it-IT" smtClean="0">
                <a:latin typeface="Times New Roman" panose="02020603050405020304" pitchFamily="18" charset="0"/>
                <a:sym typeface="Wingdings" panose="05000000000000000000" pitchFamily="2" charset="2"/>
              </a:rPr>
              <a:t>slide</a:t>
            </a:r>
            <a:r>
              <a:rPr lang="en-GB" altLang="it-IT" b="1" smtClean="0">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smtClean="0">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smtClean="0">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smtClean="0">
                <a:latin typeface="Times New Roman" panose="02020603050405020304" pitchFamily="18" charset="0"/>
              </a:rPr>
              <a:t>If you want Copy &amp; paste </a:t>
            </a:r>
            <a:r>
              <a:rPr lang="en-GB" altLang="it-IT" smtClean="0">
                <a:latin typeface="Times New Roman" panose="02020603050405020304" pitchFamily="18" charset="0"/>
              </a:rPr>
              <a:t>an element from the Clip Board to the particular slide: </a:t>
            </a:r>
            <a:br>
              <a:rPr lang="en-GB" altLang="it-IT" smtClean="0">
                <a:latin typeface="Times New Roman" panose="02020603050405020304" pitchFamily="18" charset="0"/>
              </a:rPr>
            </a:br>
            <a:r>
              <a:rPr lang="en-GB" altLang="it-IT" smtClean="0">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2. Position the mouse pointer on the box frame: Copy!</a:t>
            </a:r>
            <a:r>
              <a:rPr lang="de-DE" altLang="it-IT" smtClean="0">
                <a:latin typeface="Times New Roman" panose="02020603050405020304" pitchFamily="18" charset="0"/>
              </a:rPr>
              <a:t> </a:t>
            </a:r>
            <a:br>
              <a:rPr lang="de-DE" altLang="it-IT" smtClean="0">
                <a:latin typeface="Times New Roman" panose="02020603050405020304" pitchFamily="18" charset="0"/>
              </a:rPr>
            </a:br>
            <a:r>
              <a:rPr lang="de-DE" altLang="it-IT" smtClean="0">
                <a:latin typeface="Times New Roman" panose="02020603050405020304" pitchFamily="18" charset="0"/>
              </a:rPr>
              <a:t>3. </a:t>
            </a:r>
            <a:r>
              <a:rPr lang="en-GB" altLang="it-IT" smtClean="0">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smtClean="0">
                <a:latin typeface="Times New Roman" panose="02020603050405020304" pitchFamily="18" charset="0"/>
              </a:rPr>
              <a:t>How you intend to use the elements is your choice. </a:t>
            </a:r>
            <a:br>
              <a:rPr lang="en-GB" altLang="it-IT" smtClean="0">
                <a:latin typeface="Times New Roman" panose="02020603050405020304" pitchFamily="18" charset="0"/>
              </a:rPr>
            </a:br>
            <a:r>
              <a:rPr lang="en-GB" altLang="it-IT" smtClean="0">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smtClean="0">
              <a:latin typeface="Times New Roman" panose="02020603050405020304" pitchFamily="18" charset="0"/>
            </a:endParaRPr>
          </a:p>
        </p:txBody>
      </p:sp>
      <p:sp>
        <p:nvSpPr>
          <p:cNvPr id="16388"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C294821C-4BFF-4A23-9367-CC997BFF8A93}" type="slidenum">
              <a:rPr lang="it-IT" altLang="it-IT" sz="1400" smtClean="0"/>
              <a:pPr>
                <a:spcBef>
                  <a:spcPct val="0"/>
                </a:spcBef>
                <a:buClrTx/>
                <a:buFontTx/>
                <a:buNone/>
              </a:pPr>
              <a:t>14</a:t>
            </a:fld>
            <a:endParaRPr lang="it-IT" altLang="it-IT" sz="1400" smtClean="0"/>
          </a:p>
        </p:txBody>
      </p:sp>
    </p:spTree>
    <p:extLst>
      <p:ext uri="{BB962C8B-B14F-4D97-AF65-F5344CB8AC3E}">
        <p14:creationId xmlns:p14="http://schemas.microsoft.com/office/powerpoint/2010/main" val="2918014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full page">
    <p:spTree>
      <p:nvGrpSpPr>
        <p:cNvPr id="1" name=""/>
        <p:cNvGrpSpPr/>
        <p:nvPr/>
      </p:nvGrpSpPr>
      <p:grpSpPr>
        <a:xfrm>
          <a:off x="0" y="0"/>
          <a:ext cx="0" cy="0"/>
          <a:chOff x="0" y="0"/>
          <a:chExt cx="0" cy="0"/>
        </a:xfrm>
      </p:grpSpPr>
      <p:pic>
        <p:nvPicPr>
          <p:cNvPr id="2" name="Immagine 5" descr="PPT-schermata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3554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 Title &amp; Subtitle">
    <p:spTree>
      <p:nvGrpSpPr>
        <p:cNvPr id="1" name=""/>
        <p:cNvGrpSpPr/>
        <p:nvPr/>
      </p:nvGrpSpPr>
      <p:grpSpPr>
        <a:xfrm>
          <a:off x="0" y="0"/>
          <a:ext cx="0" cy="0"/>
          <a:chOff x="0" y="0"/>
          <a:chExt cx="0" cy="0"/>
        </a:xfrm>
      </p:grpSpPr>
      <p:sp>
        <p:nvSpPr>
          <p:cNvPr id="2" name="Titolo 1"/>
          <p:cNvSpPr>
            <a:spLocks noGrp="1"/>
          </p:cNvSpPr>
          <p:nvPr>
            <p:ph type="ctrTitle"/>
          </p:nvPr>
        </p:nvSpPr>
        <p:spPr>
          <a:xfrm>
            <a:off x="719832" y="2483693"/>
            <a:ext cx="8569325" cy="1620837"/>
          </a:xfrm>
          <a:prstGeom prst="rect">
            <a:avLst/>
          </a:prstGeom>
        </p:spPr>
        <p:txBody>
          <a:bodyPr anchor="ctr" anchorCtr="0"/>
          <a:lstStyle>
            <a:lvl1pPr>
              <a:defRPr sz="3600" baseline="0">
                <a:latin typeface="+mj-lt"/>
              </a:defRPr>
            </a:lvl1pPr>
          </a:lstStyle>
          <a:p>
            <a:r>
              <a:rPr lang="it-IT"/>
              <a:t>Fare clic per modificare lo stile del titolo</a:t>
            </a:r>
            <a:endParaRPr lang="it-IT" dirty="0"/>
          </a:p>
        </p:txBody>
      </p:sp>
      <p:sp>
        <p:nvSpPr>
          <p:cNvPr id="3" name="Rectangle 6">
            <a:extLst>
              <a:ext uri="{FF2B5EF4-FFF2-40B4-BE49-F238E27FC236}">
                <a16:creationId xmlns="" xmlns:a16="http://schemas.microsoft.com/office/drawing/2014/main" id="{401B3744-66AD-46F1-8789-3D4D35CA212A}"/>
              </a:ext>
            </a:extLst>
          </p:cNvPr>
          <p:cNvSpPr>
            <a:spLocks noGrp="1" noChangeArrowheads="1"/>
          </p:cNvSpPr>
          <p:nvPr>
            <p:ph type="sldNum" idx="10"/>
          </p:nvPr>
        </p:nvSpPr>
        <p:spPr>
          <a:xfrm>
            <a:off x="9720263" y="7019925"/>
            <a:ext cx="214312" cy="230188"/>
          </a:xfrm>
        </p:spPr>
        <p:txBody>
          <a:bodyPr/>
          <a:lstStyle>
            <a:lvl1pPr>
              <a:defRPr/>
            </a:lvl1pPr>
          </a:lstStyle>
          <a:p>
            <a:pPr>
              <a:defRPr/>
            </a:pPr>
            <a:fld id="{08A81F16-D8C3-4671-8E9F-36BA6839D570}" type="slidenum">
              <a:rPr lang="it-IT" altLang="it-IT"/>
              <a:pPr>
                <a:defRPr/>
              </a:pPr>
              <a:t>‹#›</a:t>
            </a:fld>
            <a:endParaRPr lang="it-IT" altLang="it-IT" dirty="0"/>
          </a:p>
        </p:txBody>
      </p:sp>
    </p:spTree>
    <p:extLst>
      <p:ext uri="{BB962C8B-B14F-4D97-AF65-F5344CB8AC3E}">
        <p14:creationId xmlns:p14="http://schemas.microsoft.com/office/powerpoint/2010/main" val="132405901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or Text with bullet points">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2952080" y="179438"/>
            <a:ext cx="6696744" cy="936104"/>
          </a:xfrm>
          <a:prstGeom prst="rect">
            <a:avLst/>
          </a:prstGeom>
        </p:spPr>
        <p:txBody>
          <a:bodyPr anchor="ctr"/>
          <a:lstStyle>
            <a:lvl1pPr algn="l">
              <a:defRPr sz="2800" baseline="0"/>
            </a:lvl1pPr>
          </a:lstStyle>
          <a:p>
            <a:r>
              <a:rPr lang="it-IT"/>
              <a:t>Fare clic per modificare lo stile del titolo</a:t>
            </a:r>
            <a:endParaRPr lang="it-IT" dirty="0"/>
          </a:p>
        </p:txBody>
      </p:sp>
      <p:sp>
        <p:nvSpPr>
          <p:cNvPr id="3" name="Segnaposto contenuto 2"/>
          <p:cNvSpPr>
            <a:spLocks noGrp="1"/>
          </p:cNvSpPr>
          <p:nvPr>
            <p:ph idx="1"/>
          </p:nvPr>
        </p:nvSpPr>
        <p:spPr>
          <a:xfrm>
            <a:off x="504825" y="1763713"/>
            <a:ext cx="9072563" cy="4989512"/>
          </a:xfrm>
          <a:prstGeom prst="rect">
            <a:avLst/>
          </a:prstGeom>
        </p:spPr>
        <p:txBody>
          <a:bodyPr/>
          <a:lstStyle>
            <a:lvl1pPr marL="342900" indent="-342900">
              <a:lnSpc>
                <a:spcPct val="100000"/>
              </a:lnSpc>
              <a:spcBef>
                <a:spcPts val="0"/>
              </a:spcBef>
              <a:spcAft>
                <a:spcPts val="600"/>
              </a:spcAft>
              <a:buFont typeface="Wingdings" panose="05000000000000000000" pitchFamily="2" charset="2"/>
              <a:buChar char="ü"/>
              <a:defRPr sz="2400" b="0"/>
            </a:lvl1pPr>
            <a:lvl2pPr marL="742950" indent="-285750">
              <a:lnSpc>
                <a:spcPct val="100000"/>
              </a:lnSpc>
              <a:spcBef>
                <a:spcPts val="0"/>
              </a:spcBef>
              <a:spcAft>
                <a:spcPts val="0"/>
              </a:spcAft>
              <a:buFont typeface="Arial" panose="020B0604020202020204" pitchFamily="34" charset="0"/>
              <a:buChar char="•"/>
              <a:defRPr sz="2200"/>
            </a:lvl2pPr>
            <a:lvl3pPr marL="1200150" indent="-285750">
              <a:lnSpc>
                <a:spcPct val="100000"/>
              </a:lnSpc>
              <a:spcBef>
                <a:spcPts val="0"/>
              </a:spcBef>
              <a:spcAft>
                <a:spcPts val="0"/>
              </a:spcAft>
              <a:buFont typeface="Arial" panose="020B0604020202020204" pitchFamily="34" charset="0"/>
              <a:buChar char="−"/>
              <a:defRPr sz="2000" i="1" baseline="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p:txBody>
      </p:sp>
      <p:sp>
        <p:nvSpPr>
          <p:cNvPr id="5" name="Segnaposto numero diapositiva 5">
            <a:extLst>
              <a:ext uri="{FF2B5EF4-FFF2-40B4-BE49-F238E27FC236}">
                <a16:creationId xmlns="" xmlns:a16="http://schemas.microsoft.com/office/drawing/2014/main" id="{0F784568-AFE2-48EF-8ED3-43F164B46B42}"/>
              </a:ext>
            </a:extLst>
          </p:cNvPr>
          <p:cNvSpPr>
            <a:spLocks noGrp="1"/>
          </p:cNvSpPr>
          <p:nvPr>
            <p:ph type="sldNum" sz="quarter" idx="10"/>
          </p:nvPr>
        </p:nvSpPr>
        <p:spPr>
          <a:xfrm>
            <a:off x="9648825" y="7019925"/>
            <a:ext cx="288925" cy="230188"/>
          </a:xfrm>
        </p:spPr>
        <p:txBody>
          <a:bodyPr/>
          <a:lstStyle>
            <a:lvl1pPr>
              <a:defRPr/>
            </a:lvl1pPr>
          </a:lstStyle>
          <a:p>
            <a:pPr>
              <a:defRPr/>
            </a:pPr>
            <a:fld id="{928C2871-3DA6-482A-90BC-167E3B20886B}" type="slidenum">
              <a:rPr lang="it-IT" altLang="it-IT"/>
              <a:pPr>
                <a:defRPr/>
              </a:pPr>
              <a:t>‹#›</a:t>
            </a:fld>
            <a:endParaRPr lang="it-IT" altLang="it-IT" dirty="0"/>
          </a:p>
        </p:txBody>
      </p:sp>
    </p:spTree>
    <p:extLst>
      <p:ext uri="{BB962C8B-B14F-4D97-AF65-F5344CB8AC3E}">
        <p14:creationId xmlns:p14="http://schemas.microsoft.com/office/powerpoint/2010/main" val="14279176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 Text ">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lvl1pPr>
          </a:lstStyle>
          <a:p>
            <a:r>
              <a:rPr lang="it-IT"/>
              <a:t>Fare clic per modificare lo stile del titolo</a:t>
            </a:r>
            <a:endParaRPr lang="it-IT" dirty="0"/>
          </a:p>
        </p:txBody>
      </p:sp>
      <p:sp>
        <p:nvSpPr>
          <p:cNvPr id="5" name="Segnaposto contenuto 2"/>
          <p:cNvSpPr>
            <a:spLocks noGrp="1"/>
          </p:cNvSpPr>
          <p:nvPr>
            <p:ph idx="1"/>
          </p:nvPr>
        </p:nvSpPr>
        <p:spPr>
          <a:xfrm>
            <a:off x="504825" y="1763713"/>
            <a:ext cx="9072563" cy="4989512"/>
          </a:xfrm>
          <a:prstGeom prst="rect">
            <a:avLst/>
          </a:prstGeom>
        </p:spPr>
        <p:txBody>
          <a:bodyPr/>
          <a:lstStyle>
            <a:lvl1pPr marL="0" indent="0">
              <a:lnSpc>
                <a:spcPct val="100000"/>
              </a:lnSpc>
              <a:spcBef>
                <a:spcPts val="0"/>
              </a:spcBef>
              <a:spcAft>
                <a:spcPts val="0"/>
              </a:spcAft>
              <a:buFont typeface="Wingdings" panose="05000000000000000000" pitchFamily="2" charset="2"/>
              <a:buNone/>
              <a:defRPr sz="2400"/>
            </a:lvl1pPr>
            <a:lvl2pPr marL="457200" indent="0">
              <a:lnSpc>
                <a:spcPct val="100000"/>
              </a:lnSpc>
              <a:spcBef>
                <a:spcPts val="0"/>
              </a:spcBef>
              <a:spcAft>
                <a:spcPts val="0"/>
              </a:spcAft>
              <a:buFont typeface="Arial" panose="020B0604020202020204" pitchFamily="34" charset="0"/>
              <a:buNone/>
              <a:defRPr sz="2400"/>
            </a:lvl2pPr>
            <a:lvl3pPr marL="914400" indent="0">
              <a:lnSpc>
                <a:spcPct val="100000"/>
              </a:lnSpc>
              <a:spcBef>
                <a:spcPts val="0"/>
              </a:spcBef>
              <a:spcAft>
                <a:spcPts val="0"/>
              </a:spcAft>
              <a:buFont typeface="Arial" panose="020B0604020202020204" pitchFamily="34" charset="0"/>
              <a:buNone/>
              <a:defRPr sz="2400"/>
            </a:lvl3pPr>
            <a:lvl4pPr>
              <a:defRPr sz="1800"/>
            </a:lvl4pPr>
            <a:lvl5pPr>
              <a:defRPr sz="1800"/>
            </a:lvl5pPr>
          </a:lstStyle>
          <a:p>
            <a:pPr lvl="0"/>
            <a:r>
              <a:rPr lang="it-IT"/>
              <a:t>Fare clic per modificare stili del testo dello schema</a:t>
            </a:r>
          </a:p>
        </p:txBody>
      </p:sp>
      <p:sp>
        <p:nvSpPr>
          <p:cNvPr id="6" name="Segnaposto numero diapositiva 2">
            <a:extLst>
              <a:ext uri="{FF2B5EF4-FFF2-40B4-BE49-F238E27FC236}">
                <a16:creationId xmlns="" xmlns:a16="http://schemas.microsoft.com/office/drawing/2014/main" id="{B4CC5B24-4534-41CE-B939-8092B63647DE}"/>
              </a:ext>
            </a:extLst>
          </p:cNvPr>
          <p:cNvSpPr>
            <a:spLocks noGrp="1"/>
          </p:cNvSpPr>
          <p:nvPr>
            <p:ph type="sldNum" idx="10"/>
          </p:nvPr>
        </p:nvSpPr>
        <p:spPr/>
        <p:txBody>
          <a:bodyPr/>
          <a:lstStyle>
            <a:lvl1pPr>
              <a:defRPr/>
            </a:lvl1pPr>
          </a:lstStyle>
          <a:p>
            <a:pPr>
              <a:defRPr/>
            </a:pPr>
            <a:fld id="{2C03A508-B580-4F49-B0D1-F66AF3B7EC25}" type="slidenum">
              <a:rPr lang="it-IT" altLang="it-IT"/>
              <a:pPr>
                <a:defRPr/>
              </a:pPr>
              <a:t>‹#›</a:t>
            </a:fld>
            <a:endParaRPr lang="it-IT" altLang="it-IT"/>
          </a:p>
        </p:txBody>
      </p:sp>
    </p:spTree>
    <p:extLst>
      <p:ext uri="{BB962C8B-B14F-4D97-AF65-F5344CB8AC3E}">
        <p14:creationId xmlns:p14="http://schemas.microsoft.com/office/powerpoint/2010/main" val="265419399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 Pictures, graphs, visuals...">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a:spLocks noGrp="1"/>
          </p:cNvSpPr>
          <p:nvPr>
            <p:ph type="title"/>
          </p:nvPr>
        </p:nvSpPr>
        <p:spPr>
          <a:xfrm>
            <a:off x="2952080" y="179438"/>
            <a:ext cx="6696744" cy="936104"/>
          </a:xfrm>
          <a:prstGeom prst="rect">
            <a:avLst/>
          </a:prstGeom>
        </p:spPr>
        <p:txBody>
          <a:bodyPr anchor="ctr"/>
          <a:lstStyle>
            <a:lvl1pPr algn="l">
              <a:defRPr sz="2800"/>
            </a:lvl1pPr>
          </a:lstStyle>
          <a:p>
            <a:r>
              <a:rPr lang="it-IT"/>
              <a:t>Fare clic per modificare lo stile del titolo</a:t>
            </a:r>
            <a:endParaRPr lang="it-IT" dirty="0"/>
          </a:p>
        </p:txBody>
      </p:sp>
      <p:sp>
        <p:nvSpPr>
          <p:cNvPr id="4" name="Segnaposto numero diapositiva 2">
            <a:extLst>
              <a:ext uri="{FF2B5EF4-FFF2-40B4-BE49-F238E27FC236}">
                <a16:creationId xmlns="" xmlns:a16="http://schemas.microsoft.com/office/drawing/2014/main" id="{1438D54F-FA87-4103-9D83-A02013A2A397}"/>
              </a:ext>
            </a:extLst>
          </p:cNvPr>
          <p:cNvSpPr>
            <a:spLocks noGrp="1"/>
          </p:cNvSpPr>
          <p:nvPr>
            <p:ph type="sldNum" idx="10"/>
          </p:nvPr>
        </p:nvSpPr>
        <p:spPr/>
        <p:txBody>
          <a:bodyPr/>
          <a:lstStyle>
            <a:lvl1pPr>
              <a:defRPr/>
            </a:lvl1pPr>
          </a:lstStyle>
          <a:p>
            <a:pPr>
              <a:defRPr/>
            </a:pPr>
            <a:fld id="{0A68E2C6-F59C-4C8B-86C8-EC8D3FE2D276}" type="slidenum">
              <a:rPr lang="it-IT" altLang="it-IT"/>
              <a:pPr>
                <a:defRPr/>
              </a:pPr>
              <a:t>‹#›</a:t>
            </a:fld>
            <a:endParaRPr lang="it-IT" altLang="it-IT"/>
          </a:p>
        </p:txBody>
      </p:sp>
    </p:spTree>
    <p:extLst>
      <p:ext uri="{BB962C8B-B14F-4D97-AF65-F5344CB8AC3E}">
        <p14:creationId xmlns:p14="http://schemas.microsoft.com/office/powerpoint/2010/main" val="117436809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For two columns">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107950"/>
            <a:ext cx="2762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2951508" y="179437"/>
            <a:ext cx="6697316" cy="1021779"/>
          </a:xfrm>
          <a:prstGeom prst="rect">
            <a:avLst/>
          </a:prstGeom>
        </p:spPr>
        <p:txBody>
          <a:bodyPr anchor="ctr"/>
          <a:lstStyle>
            <a:lvl1pPr algn="l">
              <a:defRPr sz="2800"/>
            </a:lvl1pPr>
          </a:lstStyle>
          <a:p>
            <a:r>
              <a:rPr lang="it-IT"/>
              <a:t>Fare clic per modificare lo stile del titolo</a:t>
            </a:r>
            <a:endParaRPr lang="it-IT" dirty="0"/>
          </a:p>
        </p:txBody>
      </p:sp>
      <p:sp>
        <p:nvSpPr>
          <p:cNvPr id="3" name="Segnaposto contenuto 2"/>
          <p:cNvSpPr>
            <a:spLocks noGrp="1"/>
          </p:cNvSpPr>
          <p:nvPr>
            <p:ph sz="half" idx="1"/>
          </p:nvPr>
        </p:nvSpPr>
        <p:spPr>
          <a:xfrm>
            <a:off x="504825" y="1763713"/>
            <a:ext cx="4459288" cy="4989512"/>
          </a:xfrm>
          <a:prstGeom prst="rect">
            <a:avLst/>
          </a:prstGeom>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p:txBody>
      </p:sp>
      <p:sp>
        <p:nvSpPr>
          <p:cNvPr id="4" name="Segnaposto contenuto 3"/>
          <p:cNvSpPr>
            <a:spLocks noGrp="1"/>
          </p:cNvSpPr>
          <p:nvPr>
            <p:ph sz="half" idx="2"/>
          </p:nvPr>
        </p:nvSpPr>
        <p:spPr>
          <a:xfrm>
            <a:off x="5116513" y="1763713"/>
            <a:ext cx="4460875" cy="4989512"/>
          </a:xfrm>
          <a:prstGeom prst="rect">
            <a:avLst/>
          </a:prstGeom>
          <a:solidFill>
            <a:schemeClr val="bg1"/>
          </a:solidFill>
        </p:spPr>
        <p:txBody>
          <a:bodyPr/>
          <a:lstStyle>
            <a:lvl1pPr marL="342900" indent="-342900">
              <a:buFont typeface="Wingdings" panose="05000000000000000000" pitchFamily="2" charset="2"/>
              <a:buChar char="ü"/>
              <a:defRPr sz="2000"/>
            </a:lvl1pPr>
            <a:lvl2pPr marL="742950" indent="-285750">
              <a:buFont typeface="Arial" panose="020B0604020202020204" pitchFamily="34" charset="0"/>
              <a:buChar char="•"/>
              <a:defRPr sz="1800"/>
            </a:lvl2pPr>
            <a:lvl3pPr marL="1200150" indent="-285750">
              <a:buFont typeface="Arial" panose="020B0604020202020204" pitchFamily="34" charset="0"/>
              <a:buChar cha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p:txBody>
      </p:sp>
      <p:sp>
        <p:nvSpPr>
          <p:cNvPr id="6" name="Segnaposto numero diapositiva 6">
            <a:extLst>
              <a:ext uri="{FF2B5EF4-FFF2-40B4-BE49-F238E27FC236}">
                <a16:creationId xmlns="" xmlns:a16="http://schemas.microsoft.com/office/drawing/2014/main" id="{AA1335E7-1F69-40E7-A33B-BB043C880B96}"/>
              </a:ext>
            </a:extLst>
          </p:cNvPr>
          <p:cNvSpPr>
            <a:spLocks noGrp="1"/>
          </p:cNvSpPr>
          <p:nvPr>
            <p:ph type="sldNum" sz="quarter" idx="10"/>
          </p:nvPr>
        </p:nvSpPr>
        <p:spPr/>
        <p:txBody>
          <a:bodyPr/>
          <a:lstStyle>
            <a:lvl1pPr>
              <a:defRPr/>
            </a:lvl1pPr>
          </a:lstStyle>
          <a:p>
            <a:pPr>
              <a:defRPr/>
            </a:pPr>
            <a:fld id="{BFB46B61-678D-4DFA-8D7B-22C85C07F6F2}" type="slidenum">
              <a:rPr lang="it-IT" altLang="it-IT"/>
              <a:pPr>
                <a:defRPr/>
              </a:pPr>
              <a:t>‹#›</a:t>
            </a:fld>
            <a:endParaRPr lang="it-IT" altLang="it-IT"/>
          </a:p>
        </p:txBody>
      </p:sp>
    </p:spTree>
    <p:extLst>
      <p:ext uri="{BB962C8B-B14F-4D97-AF65-F5344CB8AC3E}">
        <p14:creationId xmlns:p14="http://schemas.microsoft.com/office/powerpoint/2010/main" val="429250870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2" name="Text Box 1">
            <a:extLst>
              <a:ext uri="{FF2B5EF4-FFF2-40B4-BE49-F238E27FC236}">
                <a16:creationId xmlns="" xmlns:a16="http://schemas.microsoft.com/office/drawing/2014/main" id="{9629ADB4-8FA2-4F19-9058-5726D2865B0C}"/>
              </a:ext>
            </a:extLst>
          </p:cNvPr>
          <p:cNvSpPr txBox="1">
            <a:spLocks noChangeArrowheads="1"/>
          </p:cNvSpPr>
          <p:nvPr/>
        </p:nvSpPr>
        <p:spPr bwMode="auto">
          <a:xfrm>
            <a:off x="0" y="3275013"/>
            <a:ext cx="10080625" cy="612775"/>
          </a:xfrm>
          <a:prstGeom prst="rect">
            <a:avLst/>
          </a:prstGeom>
          <a:noFill/>
          <a:ln>
            <a:noFill/>
          </a:ln>
          <a:effectLst/>
          <a:extLst>
            <a:ext uri="{909E8E84-426E-40dd-AFC4-6F175D3DCCD1}"/>
            <a:ext uri="{91240B29-F687-4f45-9708-019B960494DF}"/>
            <a:ext uri="{AF507438-7753-43e0-B8FC-AC1667EBCBE1}"/>
          </a:extLst>
        </p:spPr>
        <p:txBody>
          <a:bodyPr wrap="none" lIns="89991" tIns="76672"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defTabSz="449216" eaLnBrk="1">
              <a:lnSpc>
                <a:spcPct val="93000"/>
              </a:lnSpc>
              <a:buSzPct val="100000"/>
              <a:defRPr/>
            </a:pPr>
            <a:r>
              <a:rPr lang="it-IT" sz="3300" dirty="0" err="1"/>
              <a:t>Thank</a:t>
            </a:r>
            <a:r>
              <a:rPr lang="it-IT" sz="3300" dirty="0"/>
              <a:t> </a:t>
            </a:r>
            <a:r>
              <a:rPr lang="it-IT" sz="3300" dirty="0" err="1"/>
              <a:t>you</a:t>
            </a:r>
            <a:r>
              <a:rPr lang="it-IT" sz="3300" dirty="0"/>
              <a:t>!</a:t>
            </a:r>
          </a:p>
          <a:p>
            <a:pPr algn="ctr" defTabSz="449216" eaLnBrk="1">
              <a:lnSpc>
                <a:spcPct val="93000"/>
              </a:lnSpc>
              <a:buSzPct val="100000"/>
              <a:defRPr/>
            </a:pPr>
            <a:endParaRPr lang="it-IT" sz="3300" dirty="0"/>
          </a:p>
        </p:txBody>
      </p:sp>
      <p:sp>
        <p:nvSpPr>
          <p:cNvPr id="3" name="Rectangle 6">
            <a:extLst>
              <a:ext uri="{FF2B5EF4-FFF2-40B4-BE49-F238E27FC236}">
                <a16:creationId xmlns="" xmlns:a16="http://schemas.microsoft.com/office/drawing/2014/main" id="{9ADF6F93-6999-4EC3-8499-C865E3740E52}"/>
              </a:ext>
            </a:extLst>
          </p:cNvPr>
          <p:cNvSpPr>
            <a:spLocks noGrp="1" noChangeArrowheads="1"/>
          </p:cNvSpPr>
          <p:nvPr>
            <p:ph type="sldNum" idx="10"/>
          </p:nvPr>
        </p:nvSpPr>
        <p:spPr/>
        <p:txBody>
          <a:bodyPr/>
          <a:lstStyle>
            <a:lvl1pPr>
              <a:defRPr/>
            </a:lvl1pPr>
          </a:lstStyle>
          <a:p>
            <a:pPr>
              <a:defRPr/>
            </a:pPr>
            <a:fld id="{7821D6E2-E0DD-487B-9364-FF86C55D2C5B}" type="slidenum">
              <a:rPr lang="it-IT" altLang="it-IT"/>
              <a:pPr>
                <a:defRPr/>
              </a:pPr>
              <a:t>‹#›</a:t>
            </a:fld>
            <a:endParaRPr lang="it-IT" altLang="it-IT"/>
          </a:p>
        </p:txBody>
      </p:sp>
    </p:spTree>
    <p:extLst>
      <p:ext uri="{BB962C8B-B14F-4D97-AF65-F5344CB8AC3E}">
        <p14:creationId xmlns:p14="http://schemas.microsoft.com/office/powerpoint/2010/main" val="174203830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Immagine 5" descr="PPT_Videata finale+ww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80625" cy="755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99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magine 2" descr="PPT-sfondo ok.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38100"/>
            <a:ext cx="10080625"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magine 1" descr="PPT_EST logo.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8450" y="223838"/>
            <a:ext cx="2162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a:extLst>
              <a:ext uri="{FF2B5EF4-FFF2-40B4-BE49-F238E27FC236}">
                <a16:creationId xmlns="" xmlns:a16="http://schemas.microsoft.com/office/drawing/2014/main" id="{01C64BDC-27F0-438C-9A52-A620F46D7172}"/>
              </a:ext>
            </a:extLst>
          </p:cNvPr>
          <p:cNvSpPr txBox="1">
            <a:spLocks noChangeArrowheads="1"/>
          </p:cNvSpPr>
          <p:nvPr/>
        </p:nvSpPr>
        <p:spPr bwMode="auto">
          <a:xfrm>
            <a:off x="5684838" y="6981825"/>
            <a:ext cx="3313112" cy="314325"/>
          </a:xfrm>
          <a:prstGeom prst="rect">
            <a:avLst/>
          </a:prstGeom>
          <a:noFill/>
          <a:ln>
            <a:noFill/>
          </a:ln>
          <a:effectLst>
            <a:outerShdw blurRad="50800" dist="50800" dir="5400000" algn="ctr" rotWithShape="0">
              <a:srgbClr val="80808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MS PGothic" panose="020B0600070205080204" pitchFamily="34" charset="-128"/>
              </a:defRPr>
            </a:lvl9pPr>
          </a:lstStyle>
          <a:p>
            <a:pPr algn="r" eaLnBrk="1">
              <a:lnSpc>
                <a:spcPct val="93000"/>
              </a:lnSpc>
              <a:buSzPct val="100000"/>
              <a:defRPr/>
            </a:pPr>
            <a:r>
              <a:rPr lang="en-GB" altLang="it-IT" sz="1100" dirty="0" smtClean="0">
                <a:solidFill>
                  <a:srgbClr val="000000"/>
                </a:solidFill>
              </a:rPr>
              <a:t>Cristina Pasotti, 8-9</a:t>
            </a:r>
            <a:r>
              <a:rPr lang="en-GB" altLang="it-IT" sz="1100" baseline="0" dirty="0" smtClean="0">
                <a:solidFill>
                  <a:srgbClr val="000000"/>
                </a:solidFill>
              </a:rPr>
              <a:t> November 2021</a:t>
            </a:r>
            <a:endParaRPr lang="it-IT" altLang="it-IT" sz="1100" dirty="0">
              <a:solidFill>
                <a:srgbClr val="000000"/>
              </a:solidFill>
            </a:endParaRPr>
          </a:p>
        </p:txBody>
      </p:sp>
      <p:sp>
        <p:nvSpPr>
          <p:cNvPr id="1030" name="Rectangle 6">
            <a:extLst>
              <a:ext uri="{FF2B5EF4-FFF2-40B4-BE49-F238E27FC236}">
                <a16:creationId xmlns="" xmlns:a16="http://schemas.microsoft.com/office/drawing/2014/main" id="{3425E6A8-136D-4B77-A1EA-5EB030A278FE}"/>
              </a:ext>
            </a:extLst>
          </p:cNvPr>
          <p:cNvSpPr>
            <a:spLocks noGrp="1" noChangeArrowheads="1"/>
          </p:cNvSpPr>
          <p:nvPr>
            <p:ph type="sldNum"/>
          </p:nvPr>
        </p:nvSpPr>
        <p:spPr bwMode="auto">
          <a:xfrm>
            <a:off x="9720263" y="7038975"/>
            <a:ext cx="212725" cy="2301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1200" baseline="0">
                <a:solidFill>
                  <a:srgbClr val="000000"/>
                </a:solidFill>
              </a:defRPr>
            </a:lvl1pPr>
          </a:lstStyle>
          <a:p>
            <a:pPr>
              <a:defRPr/>
            </a:pPr>
            <a:fld id="{01E717A1-CB05-497F-BABB-4B1A105FB367}" type="slidenum">
              <a:rPr lang="it-IT" altLang="it-IT"/>
              <a:pPr>
                <a:defRPr/>
              </a:pPr>
              <a:t>‹#›</a:t>
            </a:fld>
            <a:endParaRPr lang="it-IT" altLang="it-IT" dirty="0"/>
          </a:p>
        </p:txBody>
      </p:sp>
      <p:sp>
        <p:nvSpPr>
          <p:cNvPr id="7" name="Text Box 7">
            <a:extLst>
              <a:ext uri="{FF2B5EF4-FFF2-40B4-BE49-F238E27FC236}">
                <a16:creationId xmlns="" xmlns:a16="http://schemas.microsoft.com/office/drawing/2014/main" id="{AC3A2D2F-11AF-4D14-97FF-69376AF8696C}"/>
              </a:ext>
            </a:extLst>
          </p:cNvPr>
          <p:cNvSpPr txBox="1">
            <a:spLocks noChangeArrowheads="1"/>
          </p:cNvSpPr>
          <p:nvPr/>
        </p:nvSpPr>
        <p:spPr bwMode="auto">
          <a:xfrm>
            <a:off x="1081088" y="6973888"/>
            <a:ext cx="4895850" cy="357187"/>
          </a:xfrm>
          <a:prstGeom prst="rect">
            <a:avLst/>
          </a:prstGeom>
          <a:noFill/>
          <a:ln>
            <a:noFill/>
          </a:ln>
          <a:effectLst>
            <a:outerShdw blurRad="50800" dist="50800" dir="5400000" algn="ctr" rotWithShape="0">
              <a:srgbClr val="80808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91" tIns="56514" rIns="89991" bIns="4499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5pPr>
            <a:lvl6pPr marL="25146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6pPr>
            <a:lvl7pPr marL="29718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7pPr>
            <a:lvl8pPr marL="34290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8pPr>
            <a:lvl9pPr marL="3886200" indent="-228600" defTabSz="447675"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S PGothic" pitchFamily="34" charset="-128"/>
              </a:defRPr>
            </a:lvl9pPr>
          </a:lstStyle>
          <a:p>
            <a:pPr eaLnBrk="1">
              <a:lnSpc>
                <a:spcPct val="93000"/>
              </a:lnSpc>
              <a:buSzPct val="100000"/>
              <a:defRPr/>
            </a:pPr>
            <a:r>
              <a:rPr lang="it-IT" altLang="en-US" sz="1100" dirty="0" err="1" smtClean="0">
                <a:solidFill>
                  <a:srgbClr val="000000"/>
                </a:solidFill>
              </a:rPr>
              <a:t>25</a:t>
            </a:r>
            <a:r>
              <a:rPr lang="it-IT" altLang="en-US" sz="1100" baseline="0" dirty="0" err="1" smtClean="0">
                <a:solidFill>
                  <a:srgbClr val="000000"/>
                </a:solidFill>
              </a:rPr>
              <a:t>th</a:t>
            </a:r>
            <a:r>
              <a:rPr lang="it-IT" altLang="en-US" sz="1100" baseline="0" dirty="0" smtClean="0">
                <a:solidFill>
                  <a:srgbClr val="000000"/>
                </a:solidFill>
              </a:rPr>
              <a:t> </a:t>
            </a:r>
            <a:r>
              <a:rPr lang="it-IT" altLang="en-US" sz="1100" dirty="0" err="1" smtClean="0">
                <a:solidFill>
                  <a:srgbClr val="000000"/>
                </a:solidFill>
              </a:rPr>
              <a:t>ESLS</a:t>
            </a:r>
            <a:r>
              <a:rPr lang="it-IT" altLang="en-US" sz="1100" dirty="0" smtClean="0">
                <a:solidFill>
                  <a:srgbClr val="000000"/>
                </a:solidFill>
              </a:rPr>
              <a:t> RF Workshop, Desy - Germany</a:t>
            </a:r>
            <a:endParaRPr lang="it-IT" altLang="en-US" sz="1100" dirty="0">
              <a:solidFill>
                <a:srgbClr val="000000"/>
              </a:solidFill>
            </a:endParaRPr>
          </a:p>
        </p:txBody>
      </p:sp>
      <p:pic>
        <p:nvPicPr>
          <p:cNvPr id="2" name="Picture 3"/>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22275" y="6824663"/>
            <a:ext cx="5064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Lst>
  <p:transition spd="med">
    <p:fade/>
  </p:transition>
  <p:timing>
    <p:tnLst>
      <p:par>
        <p:cTn id="1" dur="indefinite" restart="never" nodeType="tmRoot"/>
      </p:par>
    </p:tnLst>
  </p:timing>
  <p:hf hdr="0" ftr="0" dt="0"/>
  <p:txStyles>
    <p:titleStyle>
      <a:lvl1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S PGothic" pitchFamily="34" charset="-128"/>
          <a:cs typeface="MS PGothic" charset="0"/>
        </a:defRPr>
      </a:lvl1pPr>
      <a:lvl2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2pPr>
      <a:lvl3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3pPr>
      <a:lvl4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4pPr>
      <a:lvl5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1313" indent="-341313" algn="l" defTabSz="447675"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000000"/>
          </a:solidFill>
          <a:latin typeface="+mn-lt"/>
          <a:ea typeface="MS PGothic" pitchFamily="34" charset="-128"/>
          <a:cs typeface="MS PGothic" charset="0"/>
        </a:defRPr>
      </a:lvl1pPr>
      <a:lvl2pPr marL="741363" indent="-284163" algn="l" defTabSz="447675"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000000"/>
          </a:solidFill>
          <a:latin typeface="+mn-lt"/>
          <a:ea typeface="MS PGothic" pitchFamily="34" charset="-128"/>
          <a:cs typeface="MS PGothic" charset="0"/>
        </a:defRPr>
      </a:lvl2pPr>
      <a:lvl3pPr marL="1141413" indent="-227013" algn="l" defTabSz="447675"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000000"/>
          </a:solidFill>
          <a:latin typeface="+mn-lt"/>
          <a:ea typeface="MS PGothic" pitchFamily="34" charset="-128"/>
          <a:cs typeface="MS PGothic" charset="0"/>
        </a:defRPr>
      </a:lvl3pPr>
      <a:lvl4pPr marL="1598613" indent="-227013" algn="l" defTabSz="447675"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a:solidFill>
            <a:srgbClr val="000000"/>
          </a:solidFill>
          <a:latin typeface="+mn-lt"/>
          <a:ea typeface="MS PGothic" pitchFamily="34" charset="-128"/>
          <a:cs typeface="MS PGothic" charset="0"/>
        </a:defRPr>
      </a:lvl4pPr>
      <a:lvl5pPr marL="2055813" indent="-227013" algn="l" defTabSz="447675"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5" algn="l" defTabSz="457152" rtl="0" eaLnBrk="1" latinLnBrk="0" hangingPunct="1">
        <a:defRPr sz="1800" kern="1200">
          <a:solidFill>
            <a:schemeClr val="tx1"/>
          </a:solidFill>
          <a:latin typeface="+mn-lt"/>
          <a:ea typeface="+mn-ea"/>
          <a:cs typeface="+mn-cs"/>
        </a:defRPr>
      </a:lvl3pPr>
      <a:lvl4pPr marL="1371457" algn="l" defTabSz="457152" rtl="0" eaLnBrk="1" latinLnBrk="0" hangingPunct="1">
        <a:defRPr sz="1800" kern="1200">
          <a:solidFill>
            <a:schemeClr val="tx1"/>
          </a:solidFill>
          <a:latin typeface="+mn-lt"/>
          <a:ea typeface="+mn-ea"/>
          <a:cs typeface="+mn-cs"/>
        </a:defRPr>
      </a:lvl4pPr>
      <a:lvl5pPr marL="1828610" algn="l" defTabSz="457152" rtl="0" eaLnBrk="1" latinLnBrk="0" hangingPunct="1">
        <a:defRPr sz="1800" kern="1200">
          <a:solidFill>
            <a:schemeClr val="tx1"/>
          </a:solidFill>
          <a:latin typeface="+mn-lt"/>
          <a:ea typeface="+mn-ea"/>
          <a:cs typeface="+mn-cs"/>
        </a:defRPr>
      </a:lvl5pPr>
      <a:lvl6pPr marL="2285763" algn="l" defTabSz="457152" rtl="0" eaLnBrk="1" latinLnBrk="0" hangingPunct="1">
        <a:defRPr sz="1800" kern="1200">
          <a:solidFill>
            <a:schemeClr val="tx1"/>
          </a:solidFill>
          <a:latin typeface="+mn-lt"/>
          <a:ea typeface="+mn-ea"/>
          <a:cs typeface="+mn-cs"/>
        </a:defRPr>
      </a:lvl6pPr>
      <a:lvl7pPr marL="2742916" algn="l" defTabSz="457152" rtl="0" eaLnBrk="1" latinLnBrk="0" hangingPunct="1">
        <a:defRPr sz="1800" kern="1200">
          <a:solidFill>
            <a:schemeClr val="tx1"/>
          </a:solidFill>
          <a:latin typeface="+mn-lt"/>
          <a:ea typeface="+mn-ea"/>
          <a:cs typeface="+mn-cs"/>
        </a:defRPr>
      </a:lvl7pPr>
      <a:lvl8pPr marL="3200068" algn="l" defTabSz="457152" rtl="0" eaLnBrk="1" latinLnBrk="0" hangingPunct="1">
        <a:defRPr sz="1800" kern="1200">
          <a:solidFill>
            <a:schemeClr val="tx1"/>
          </a:solidFill>
          <a:latin typeface="+mn-lt"/>
          <a:ea typeface="+mn-ea"/>
          <a:cs typeface="+mn-cs"/>
        </a:defRPr>
      </a:lvl8pPr>
      <a:lvl9pPr marL="3657221" algn="l" defTabSz="4571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3240112" y="323453"/>
            <a:ext cx="5615954" cy="936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smtClean="0"/>
              <a:t>Delivery</a:t>
            </a:r>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10</a:t>
            </a:fld>
            <a:endParaRPr lang="it-IT" altLang="it-IT" sz="1300" smtClean="0">
              <a:solidFill>
                <a:srgbClr val="000000"/>
              </a:solidFill>
            </a:endParaRPr>
          </a:p>
        </p:txBody>
      </p:sp>
      <p:pic>
        <p:nvPicPr>
          <p:cNvPr id="2" name="Picture 1"/>
          <p:cNvPicPr>
            <a:picLocks noChangeAspect="1"/>
          </p:cNvPicPr>
          <p:nvPr/>
        </p:nvPicPr>
        <p:blipFill>
          <a:blip r:embed="rId3"/>
          <a:stretch>
            <a:fillRect/>
          </a:stretch>
        </p:blipFill>
        <p:spPr>
          <a:xfrm>
            <a:off x="433523" y="1641912"/>
            <a:ext cx="5184576" cy="271902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244" t="32386" r="16244" b="8557"/>
          <a:stretch/>
        </p:blipFill>
        <p:spPr>
          <a:xfrm>
            <a:off x="5486345" y="1763613"/>
            <a:ext cx="4305355" cy="33901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799" y="4103874"/>
            <a:ext cx="4607735" cy="345580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515" y="4787949"/>
            <a:ext cx="2543507" cy="1907630"/>
          </a:xfrm>
          <a:prstGeom prst="rect">
            <a:avLst/>
          </a:prstGeom>
        </p:spPr>
      </p:pic>
      <p:sp>
        <p:nvSpPr>
          <p:cNvPr id="13" name="TextBox 12"/>
          <p:cNvSpPr txBox="1"/>
          <p:nvPr/>
        </p:nvSpPr>
        <p:spPr>
          <a:xfrm>
            <a:off x="708662" y="1243939"/>
            <a:ext cx="8663301" cy="338554"/>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FAT ended on Sep 13</a:t>
            </a:r>
            <a:r>
              <a:rPr lang="en-US" sz="1400" baseline="50000" dirty="0" smtClean="0">
                <a:solidFill>
                  <a:schemeClr val="accent1">
                    <a:lumMod val="75000"/>
                  </a:schemeClr>
                </a:solidFill>
                <a:latin typeface="+mn-lt"/>
              </a:rPr>
              <a:t>th</a:t>
            </a:r>
            <a:r>
              <a:rPr lang="en-US" sz="1600" dirty="0" smtClean="0">
                <a:solidFill>
                  <a:schemeClr val="accent1">
                    <a:lumMod val="75000"/>
                  </a:schemeClr>
                </a:solidFill>
                <a:latin typeface="+mn-lt"/>
              </a:rPr>
              <a:t>. Delivery within end of September. </a:t>
            </a:r>
            <a:r>
              <a:rPr lang="en-US" sz="1600" dirty="0">
                <a:solidFill>
                  <a:schemeClr val="accent1">
                    <a:lumMod val="75000"/>
                  </a:schemeClr>
                </a:solidFill>
                <a:latin typeface="+mn-lt"/>
              </a:rPr>
              <a:t> </a:t>
            </a:r>
            <a:r>
              <a:rPr lang="en-US" sz="1600" dirty="0" smtClean="0">
                <a:solidFill>
                  <a:schemeClr val="accent1">
                    <a:lumMod val="75000"/>
                  </a:schemeClr>
                </a:solidFill>
                <a:latin typeface="+mn-lt"/>
              </a:rPr>
              <a:t>Installation started on October 4</a:t>
            </a:r>
            <a:r>
              <a:rPr lang="en-US" sz="1600" baseline="30000" dirty="0" smtClean="0">
                <a:solidFill>
                  <a:schemeClr val="accent1">
                    <a:lumMod val="75000"/>
                  </a:schemeClr>
                </a:solidFill>
                <a:latin typeface="+mn-lt"/>
              </a:rPr>
              <a:t>th</a:t>
            </a:r>
            <a:r>
              <a:rPr lang="en-US" sz="1600" dirty="0" smtClean="0">
                <a:solidFill>
                  <a:schemeClr val="accent1">
                    <a:lumMod val="75000"/>
                  </a:schemeClr>
                </a:solidFill>
                <a:latin typeface="+mn-lt"/>
              </a:rPr>
              <a:t>.  </a:t>
            </a:r>
            <a:endParaRPr lang="en-US" sz="1600" dirty="0">
              <a:solidFill>
                <a:schemeClr val="accent1">
                  <a:lumMod val="75000"/>
                </a:schemeClr>
              </a:solidFill>
              <a:latin typeface="+mn-lt"/>
            </a:endParaRPr>
          </a:p>
        </p:txBody>
      </p:sp>
    </p:spTree>
    <p:extLst>
      <p:ext uri="{BB962C8B-B14F-4D97-AF65-F5344CB8AC3E}">
        <p14:creationId xmlns:p14="http://schemas.microsoft.com/office/powerpoint/2010/main" val="152950137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smtClean="0"/>
              <a:t>130 kW RF Installation</a:t>
            </a:r>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11</a:t>
            </a:fld>
            <a:endParaRPr lang="it-IT" altLang="it-IT" sz="1300" smtClean="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87" y="1706842"/>
            <a:ext cx="5896511" cy="4422383"/>
          </a:xfrm>
          <a:prstGeom prst="rect">
            <a:avLst/>
          </a:prstGeom>
        </p:spPr>
      </p:pic>
      <p:sp>
        <p:nvSpPr>
          <p:cNvPr id="7" name="TextBox 6"/>
          <p:cNvSpPr txBox="1"/>
          <p:nvPr/>
        </p:nvSpPr>
        <p:spPr>
          <a:xfrm>
            <a:off x="287784" y="6409459"/>
            <a:ext cx="9143876" cy="830997"/>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New frame ready for the CRE-331M installation. In the background the klystron-based amplifier and the rigid coaxial run are visible. The 6 1/8” rigid coaxial line and the circulator will be used also for the new amplifier towards the cavity connection. On the right all the plans for the installation.  </a:t>
            </a:r>
            <a:endParaRPr lang="en-US" sz="1600" dirty="0">
              <a:solidFill>
                <a:schemeClr val="accent1">
                  <a:lumMod val="75000"/>
                </a:schemeClr>
              </a:solidFill>
              <a:latin typeface="+mn-lt"/>
            </a:endParaRPr>
          </a:p>
        </p:txBody>
      </p:sp>
      <p:sp>
        <p:nvSpPr>
          <p:cNvPr id="9" name="TextBox 8"/>
          <p:cNvSpPr txBox="1"/>
          <p:nvPr/>
        </p:nvSpPr>
        <p:spPr>
          <a:xfrm>
            <a:off x="431800" y="1180403"/>
            <a:ext cx="6510550" cy="351108"/>
          </a:xfrm>
          <a:prstGeom prst="rect">
            <a:avLst/>
          </a:prstGeom>
          <a:solidFill>
            <a:schemeClr val="bg1"/>
          </a:solidFill>
        </p:spPr>
        <p:txBody>
          <a:bodyPr wrap="square" rtlCol="0">
            <a:spAutoFit/>
          </a:bodyPr>
          <a:lstStyle/>
          <a:p>
            <a:r>
              <a:rPr lang="en-US" sz="1600" b="1" dirty="0" smtClean="0">
                <a:solidFill>
                  <a:srgbClr val="FF0000"/>
                </a:solidFill>
                <a:latin typeface="+mn-lt"/>
              </a:rPr>
              <a:t>Goal:</a:t>
            </a:r>
            <a:r>
              <a:rPr lang="en-US" sz="1600" dirty="0" smtClean="0">
                <a:solidFill>
                  <a:srgbClr val="FF0000"/>
                </a:solidFill>
                <a:latin typeface="+mn-lt"/>
              </a:rPr>
              <a:t> </a:t>
            </a:r>
            <a:r>
              <a:rPr lang="en-US" sz="1600" dirty="0">
                <a:solidFill>
                  <a:srgbClr val="FF0000"/>
                </a:solidFill>
                <a:latin typeface="+mn-lt"/>
              </a:rPr>
              <a:t>M</a:t>
            </a:r>
            <a:r>
              <a:rPr lang="en-US" sz="1600" dirty="0" smtClean="0">
                <a:solidFill>
                  <a:srgbClr val="FF0000"/>
                </a:solidFill>
                <a:latin typeface="+mn-lt"/>
              </a:rPr>
              <a:t>inimize the Impact of the Installation on the Elettra Operation</a:t>
            </a:r>
            <a:endParaRPr lang="en-US" sz="1600" dirty="0">
              <a:solidFill>
                <a:srgbClr val="FF0000"/>
              </a:solidFill>
              <a:latin typeface="+mn-lt"/>
            </a:endParaRPr>
          </a:p>
        </p:txBody>
      </p:sp>
      <p:pic>
        <p:nvPicPr>
          <p:cNvPr id="4" name="Picture 3"/>
          <p:cNvPicPr>
            <a:picLocks noChangeAspect="1"/>
          </p:cNvPicPr>
          <p:nvPr/>
        </p:nvPicPr>
        <p:blipFill>
          <a:blip r:embed="rId4"/>
          <a:stretch>
            <a:fillRect/>
          </a:stretch>
        </p:blipFill>
        <p:spPr>
          <a:xfrm>
            <a:off x="6709957" y="1811745"/>
            <a:ext cx="2938868" cy="4544203"/>
          </a:xfrm>
          <a:prstGeom prst="rect">
            <a:avLst/>
          </a:prstGeom>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smtClean="0"/>
              <a:t>Installation</a:t>
            </a:r>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12</a:t>
            </a:fld>
            <a:endParaRPr lang="it-IT" altLang="it-IT" sz="1300" smtClean="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73448" y="2049270"/>
            <a:ext cx="3971859" cy="297889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2851"/>
          <a:stretch/>
        </p:blipFill>
        <p:spPr>
          <a:xfrm>
            <a:off x="3617239" y="1552787"/>
            <a:ext cx="2846148" cy="330717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5709" r="15709"/>
          <a:stretch/>
        </p:blipFill>
        <p:spPr>
          <a:xfrm>
            <a:off x="543629" y="1552787"/>
            <a:ext cx="2907214" cy="5652045"/>
          </a:xfrm>
          <a:prstGeom prst="rect">
            <a:avLst/>
          </a:prstGeom>
        </p:spPr>
      </p:pic>
      <p:sp>
        <p:nvSpPr>
          <p:cNvPr id="8" name="TextBox 7"/>
          <p:cNvSpPr txBox="1"/>
          <p:nvPr/>
        </p:nvSpPr>
        <p:spPr>
          <a:xfrm>
            <a:off x="3631562" y="5796061"/>
            <a:ext cx="6076736" cy="1077218"/>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Handling the CRE-331M RF station. The “</a:t>
            </a:r>
            <a:r>
              <a:rPr lang="en-US" sz="1600" i="1" dirty="0" smtClean="0">
                <a:solidFill>
                  <a:schemeClr val="accent1">
                    <a:lumMod val="75000"/>
                  </a:schemeClr>
                </a:solidFill>
                <a:latin typeface="+mn-lt"/>
              </a:rPr>
              <a:t>emptied rack</a:t>
            </a:r>
            <a:r>
              <a:rPr lang="en-US" sz="1600" dirty="0" smtClean="0">
                <a:solidFill>
                  <a:schemeClr val="accent1">
                    <a:lumMod val="75000"/>
                  </a:schemeClr>
                </a:solidFill>
                <a:latin typeface="+mn-lt"/>
              </a:rPr>
              <a:t>”  – 700 kg only – almost crawled the Elettra storage ring roof because of the crane maximum height. Rack’s feed have been removed. </a:t>
            </a:r>
          </a:p>
          <a:p>
            <a:r>
              <a:rPr lang="en-US" sz="1600" dirty="0" smtClean="0">
                <a:solidFill>
                  <a:schemeClr val="accent1">
                    <a:lumMod val="75000"/>
                  </a:schemeClr>
                </a:solidFill>
                <a:latin typeface="+mn-lt"/>
              </a:rPr>
              <a:t>Original RF station eyebolts bended: replaced by enhanced ones. </a:t>
            </a:r>
            <a:endParaRPr lang="en-US" sz="1600" dirty="0">
              <a:solidFill>
                <a:schemeClr val="accent1">
                  <a:lumMod val="75000"/>
                </a:schemeClr>
              </a:solidFill>
              <a:latin typeface="+mn-lt"/>
            </a:endParaRPr>
          </a:p>
        </p:txBody>
      </p:sp>
    </p:spTree>
    <p:extLst>
      <p:ext uri="{BB962C8B-B14F-4D97-AF65-F5344CB8AC3E}">
        <p14:creationId xmlns:p14="http://schemas.microsoft.com/office/powerpoint/2010/main" val="245950994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smtClean="0"/>
              <a:t>Installation</a:t>
            </a:r>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13</a:t>
            </a:fld>
            <a:endParaRPr lang="it-IT" altLang="it-IT" sz="1300" smtClean="0">
              <a:solidFill>
                <a:srgbClr val="000000"/>
              </a:solidFill>
            </a:endParaRPr>
          </a:p>
        </p:txBody>
      </p:sp>
      <p:sp>
        <p:nvSpPr>
          <p:cNvPr id="8" name="TextBox 7"/>
          <p:cNvSpPr txBox="1"/>
          <p:nvPr/>
        </p:nvSpPr>
        <p:spPr>
          <a:xfrm>
            <a:off x="493319" y="6438702"/>
            <a:ext cx="9371529" cy="954107"/>
          </a:xfrm>
          <a:prstGeom prst="rect">
            <a:avLst/>
          </a:prstGeom>
          <a:solidFill>
            <a:schemeClr val="bg1"/>
          </a:solidFill>
        </p:spPr>
        <p:txBody>
          <a:bodyPr wrap="square" rtlCol="0">
            <a:spAutoFit/>
          </a:bodyPr>
          <a:lstStyle/>
          <a:p>
            <a:r>
              <a:rPr lang="en-US" sz="1400" dirty="0" smtClean="0">
                <a:solidFill>
                  <a:schemeClr val="accent1">
                    <a:lumMod val="75000"/>
                  </a:schemeClr>
                </a:solidFill>
                <a:latin typeface="+mn-lt"/>
              </a:rPr>
              <a:t>The central rack, “RF station” was installed first. Precise alignment was needed between the waveguide flange and the rigid coaxial line. All the alignment efforts being spoiled by the Elettra service area false floor lack of rigidity. Electrical panel to energize the CRE-331M was installed together with the new machine. Only one electrical line is available for the RF power: either we energize the klystron or the solid state amplifier. </a:t>
            </a:r>
            <a:endParaRPr lang="en-US" sz="1400" dirty="0">
              <a:solidFill>
                <a:schemeClr val="accent1">
                  <a:lumMod val="75000"/>
                </a:schemeClr>
              </a:solidFill>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089" r="12851"/>
          <a:stretch/>
        </p:blipFill>
        <p:spPr>
          <a:xfrm rot="5400000">
            <a:off x="391601" y="2065244"/>
            <a:ext cx="4370198" cy="414578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94" t="7620" r="8557" b="-3342"/>
          <a:stretch/>
        </p:blipFill>
        <p:spPr>
          <a:xfrm>
            <a:off x="4842360" y="2158408"/>
            <a:ext cx="4806464" cy="3959455"/>
          </a:xfrm>
          <a:prstGeom prst="rect">
            <a:avLst/>
          </a:prstGeom>
        </p:spPr>
      </p:pic>
      <p:sp>
        <p:nvSpPr>
          <p:cNvPr id="10" name="TextBox 9"/>
          <p:cNvSpPr txBox="1"/>
          <p:nvPr/>
        </p:nvSpPr>
        <p:spPr>
          <a:xfrm>
            <a:off x="1367904" y="1252794"/>
            <a:ext cx="7944553" cy="584775"/>
          </a:xfrm>
          <a:prstGeom prst="rect">
            <a:avLst/>
          </a:prstGeom>
          <a:solidFill>
            <a:schemeClr val="bg1"/>
          </a:solidFill>
        </p:spPr>
        <p:txBody>
          <a:bodyPr wrap="square" rtlCol="0">
            <a:spAutoFit/>
          </a:bodyPr>
          <a:lstStyle/>
          <a:p>
            <a:r>
              <a:rPr lang="en-US" sz="1600" b="1" dirty="0" smtClean="0">
                <a:solidFill>
                  <a:srgbClr val="FF0000"/>
                </a:solidFill>
                <a:latin typeface="+mn-lt"/>
              </a:rPr>
              <a:t>Goal:</a:t>
            </a:r>
            <a:r>
              <a:rPr lang="en-US" sz="1600" dirty="0" smtClean="0">
                <a:solidFill>
                  <a:srgbClr val="FF0000"/>
                </a:solidFill>
                <a:latin typeface="+mn-lt"/>
              </a:rPr>
              <a:t> 5 days for the machine handling, precise positioning, installation of all the components and connection towards the electricity, water cooling and RF load.</a:t>
            </a:r>
            <a:endParaRPr lang="en-US" sz="1600" dirty="0">
              <a:solidFill>
                <a:srgbClr val="FF0000"/>
              </a:solidFill>
              <a:latin typeface="+mn-lt"/>
            </a:endParaRPr>
          </a:p>
        </p:txBody>
      </p:sp>
    </p:spTree>
    <p:extLst>
      <p:ext uri="{BB962C8B-B14F-4D97-AF65-F5344CB8AC3E}">
        <p14:creationId xmlns:p14="http://schemas.microsoft.com/office/powerpoint/2010/main" val="728822383"/>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err="1" smtClean="0"/>
              <a:t>SAT</a:t>
            </a:r>
            <a:r>
              <a:rPr lang="it-IT" altLang="it-IT" dirty="0" smtClean="0"/>
              <a:t> set up</a:t>
            </a:r>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14</a:t>
            </a:fld>
            <a:endParaRPr lang="it-IT" altLang="it-IT" sz="1300" smtClean="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80" y="1727609"/>
            <a:ext cx="7416824" cy="5562618"/>
          </a:xfrm>
          <a:prstGeom prst="rect">
            <a:avLst/>
          </a:prstGeom>
        </p:spPr>
      </p:pic>
      <p:cxnSp>
        <p:nvCxnSpPr>
          <p:cNvPr id="13" name="Elbow Connector 12"/>
          <p:cNvCxnSpPr/>
          <p:nvPr/>
        </p:nvCxnSpPr>
        <p:spPr bwMode="auto">
          <a:xfrm>
            <a:off x="4248224" y="1890971"/>
            <a:ext cx="1908547" cy="792088"/>
          </a:xfrm>
          <a:prstGeom prst="bentConnector3">
            <a:avLst/>
          </a:prstGeom>
          <a:solidFill>
            <a:srgbClr val="00B8FF"/>
          </a:solidFill>
          <a:ln w="28575" cap="flat" cmpd="sng" algn="ctr">
            <a:solidFill>
              <a:srgbClr val="FFFF00"/>
            </a:solidFill>
            <a:prstDash val="solid"/>
            <a:round/>
            <a:headEnd type="triangl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p:cNvSpPr txBox="1"/>
          <p:nvPr/>
        </p:nvSpPr>
        <p:spPr>
          <a:xfrm>
            <a:off x="1450434" y="6385771"/>
            <a:ext cx="4248472" cy="1077218"/>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CRE-331M SAT performed on the AFT 140 kW </a:t>
            </a:r>
            <a:r>
              <a:rPr lang="en-US" sz="1600" dirty="0">
                <a:solidFill>
                  <a:schemeClr val="accent1">
                    <a:lumMod val="75000"/>
                  </a:schemeClr>
                </a:solidFill>
                <a:latin typeface="+mn-lt"/>
              </a:rPr>
              <a:t>50 ohm water </a:t>
            </a:r>
            <a:r>
              <a:rPr lang="en-US" sz="1600" dirty="0" smtClean="0">
                <a:solidFill>
                  <a:schemeClr val="accent1">
                    <a:lumMod val="75000"/>
                  </a:schemeClr>
                </a:solidFill>
                <a:latin typeface="+mn-lt"/>
              </a:rPr>
              <a:t>cooled ferrite load. The CRE-331M RF driving signal was directly applied using manually the </a:t>
            </a:r>
            <a:r>
              <a:rPr lang="en-US" sz="1600" dirty="0" err="1" smtClean="0">
                <a:solidFill>
                  <a:schemeClr val="accent1">
                    <a:lumMod val="75000"/>
                  </a:schemeClr>
                </a:solidFill>
                <a:latin typeface="+mn-lt"/>
              </a:rPr>
              <a:t>SMA</a:t>
            </a:r>
            <a:r>
              <a:rPr lang="en-US" sz="1600" dirty="0">
                <a:solidFill>
                  <a:schemeClr val="accent1">
                    <a:lumMod val="75000"/>
                  </a:schemeClr>
                </a:solidFill>
                <a:latin typeface="+mn-lt"/>
              </a:rPr>
              <a:t> </a:t>
            </a:r>
            <a:r>
              <a:rPr lang="en-US" sz="1600" dirty="0" smtClean="0">
                <a:solidFill>
                  <a:schemeClr val="accent1">
                    <a:lumMod val="75000"/>
                  </a:schemeClr>
                </a:solidFill>
                <a:latin typeface="+mn-lt"/>
              </a:rPr>
              <a:t>100 A </a:t>
            </a:r>
            <a:r>
              <a:rPr lang="en-US" sz="1600" dirty="0" err="1" smtClean="0">
                <a:solidFill>
                  <a:schemeClr val="accent1">
                    <a:lumMod val="75000"/>
                  </a:schemeClr>
                </a:solidFill>
                <a:latin typeface="+mn-lt"/>
              </a:rPr>
              <a:t>S.G</a:t>
            </a:r>
            <a:r>
              <a:rPr lang="en-US" sz="1600" dirty="0" smtClean="0">
                <a:solidFill>
                  <a:schemeClr val="accent1">
                    <a:lumMod val="75000"/>
                  </a:schemeClr>
                </a:solidFill>
                <a:latin typeface="+mn-lt"/>
              </a:rPr>
              <a:t>.</a:t>
            </a:r>
            <a:endParaRPr lang="en-US" sz="1600" dirty="0">
              <a:solidFill>
                <a:schemeClr val="accent1">
                  <a:lumMod val="75000"/>
                </a:schemeClr>
              </a:solidFill>
              <a:latin typeface="+mn-lt"/>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472" y="5257199"/>
            <a:ext cx="3009527" cy="2257145"/>
          </a:xfrm>
          <a:prstGeom prst="rect">
            <a:avLst/>
          </a:prstGeom>
        </p:spPr>
      </p:pic>
      <p:sp>
        <p:nvSpPr>
          <p:cNvPr id="18" name="TextBox 17"/>
          <p:cNvSpPr txBox="1"/>
          <p:nvPr/>
        </p:nvSpPr>
        <p:spPr>
          <a:xfrm>
            <a:off x="730355" y="1206750"/>
            <a:ext cx="8619915" cy="593484"/>
          </a:xfrm>
          <a:prstGeom prst="rect">
            <a:avLst/>
          </a:prstGeom>
          <a:solidFill>
            <a:schemeClr val="bg1"/>
          </a:solidFill>
        </p:spPr>
        <p:txBody>
          <a:bodyPr wrap="square" rtlCol="0">
            <a:spAutoFit/>
          </a:bodyPr>
          <a:lstStyle/>
          <a:p>
            <a:r>
              <a:rPr lang="en-US" sz="1600" b="1" dirty="0" smtClean="0">
                <a:solidFill>
                  <a:srgbClr val="FF0000"/>
                </a:solidFill>
                <a:latin typeface="+mn-lt"/>
              </a:rPr>
              <a:t>Goal:</a:t>
            </a:r>
            <a:r>
              <a:rPr lang="en-US" sz="1600" dirty="0" smtClean="0">
                <a:solidFill>
                  <a:srgbClr val="FF0000"/>
                </a:solidFill>
                <a:latin typeface="+mn-lt"/>
              </a:rPr>
              <a:t> 5 days for SAT, including interlock check, RF performances, supervisory system and the 24 hours non-stop test duration at nominal RF output power.</a:t>
            </a:r>
            <a:endParaRPr lang="en-US" sz="1600" dirty="0">
              <a:solidFill>
                <a:srgbClr val="FF0000"/>
              </a:solidFill>
              <a:latin typeface="+mn-lt"/>
            </a:endParaRPr>
          </a:p>
        </p:txBody>
      </p:sp>
    </p:spTree>
    <p:extLst>
      <p:ext uri="{BB962C8B-B14F-4D97-AF65-F5344CB8AC3E}">
        <p14:creationId xmlns:p14="http://schemas.microsoft.com/office/powerpoint/2010/main" val="354777564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smtClean="0"/>
              <a:t>Gain and </a:t>
            </a:r>
            <a:r>
              <a:rPr lang="it-IT" altLang="it-IT" dirty="0" err="1" smtClean="0"/>
              <a:t>Efficiency</a:t>
            </a:r>
            <a:endParaRPr lang="it-IT" altLang="it-IT" dirty="0" smtClean="0"/>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15</a:t>
            </a:fld>
            <a:endParaRPr lang="it-IT" altLang="it-IT" sz="1300" smtClean="0">
              <a:solidFill>
                <a:srgbClr val="000000"/>
              </a:solidFill>
            </a:endParaRPr>
          </a:p>
        </p:txBody>
      </p:sp>
      <p:pic>
        <p:nvPicPr>
          <p:cNvPr id="2" name="Picture 1"/>
          <p:cNvPicPr>
            <a:picLocks noChangeAspect="1"/>
          </p:cNvPicPr>
          <p:nvPr/>
        </p:nvPicPr>
        <p:blipFill>
          <a:blip r:embed="rId3"/>
          <a:stretch>
            <a:fillRect/>
          </a:stretch>
        </p:blipFill>
        <p:spPr>
          <a:xfrm>
            <a:off x="2880072" y="1335385"/>
            <a:ext cx="6228755" cy="42579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29" y="4079529"/>
            <a:ext cx="1920213" cy="144016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139" t="23329" r="32140" b="28092"/>
          <a:stretch/>
        </p:blipFill>
        <p:spPr>
          <a:xfrm>
            <a:off x="560671" y="1593223"/>
            <a:ext cx="1902125" cy="1515756"/>
          </a:xfrm>
          <a:prstGeom prst="rect">
            <a:avLst/>
          </a:prstGeom>
        </p:spPr>
      </p:pic>
      <p:sp>
        <p:nvSpPr>
          <p:cNvPr id="12" name="TextBox 11"/>
          <p:cNvSpPr txBox="1"/>
          <p:nvPr/>
        </p:nvSpPr>
        <p:spPr>
          <a:xfrm>
            <a:off x="435767" y="3182743"/>
            <a:ext cx="2880320" cy="841545"/>
          </a:xfrm>
          <a:prstGeom prst="rect">
            <a:avLst/>
          </a:prstGeom>
          <a:solidFill>
            <a:schemeClr val="bg1"/>
          </a:solidFill>
        </p:spPr>
        <p:txBody>
          <a:bodyPr wrap="square" rtlCol="0">
            <a:spAutoFit/>
          </a:bodyPr>
          <a:lstStyle/>
          <a:p>
            <a:r>
              <a:rPr lang="en-US" sz="1200" dirty="0" smtClean="0">
                <a:solidFill>
                  <a:schemeClr val="accent3">
                    <a:lumMod val="75000"/>
                  </a:schemeClr>
                </a:solidFill>
                <a:latin typeface="+mn-lt"/>
              </a:rPr>
              <a:t>Power Line Electrical Panel Instrument:</a:t>
            </a:r>
          </a:p>
          <a:p>
            <a:r>
              <a:rPr lang="en-US" sz="1200" dirty="0">
                <a:solidFill>
                  <a:schemeClr val="accent3">
                    <a:lumMod val="75000"/>
                  </a:schemeClr>
                </a:solidFill>
                <a:latin typeface="+mn-lt"/>
              </a:rPr>
              <a:t>r</a:t>
            </a:r>
            <a:r>
              <a:rPr lang="en-US" sz="1200" dirty="0" smtClean="0">
                <a:solidFill>
                  <a:schemeClr val="accent3">
                    <a:lumMod val="75000"/>
                  </a:schemeClr>
                </a:solidFill>
                <a:latin typeface="+mn-lt"/>
              </a:rPr>
              <a:t>eal, reactive and apparent Power when CRE- 331M is running at 130 kW </a:t>
            </a:r>
          </a:p>
          <a:p>
            <a:r>
              <a:rPr lang="en-US" sz="1200" dirty="0" smtClean="0">
                <a:solidFill>
                  <a:schemeClr val="accent3">
                    <a:lumMod val="75000"/>
                  </a:schemeClr>
                </a:solidFill>
                <a:latin typeface="+mn-lt"/>
              </a:rPr>
              <a:t>Power Factor = 0.995</a:t>
            </a:r>
            <a:endParaRPr lang="en-US" sz="1200" dirty="0">
              <a:solidFill>
                <a:schemeClr val="accent3">
                  <a:lumMod val="75000"/>
                </a:schemeClr>
              </a:solidFill>
              <a:latin typeface="+mn-lt"/>
            </a:endParaRPr>
          </a:p>
        </p:txBody>
      </p:sp>
      <p:sp>
        <p:nvSpPr>
          <p:cNvPr id="14" name="TextBox 13"/>
          <p:cNvSpPr txBox="1"/>
          <p:nvPr/>
        </p:nvSpPr>
        <p:spPr>
          <a:xfrm>
            <a:off x="539813" y="5714918"/>
            <a:ext cx="9109012" cy="830997"/>
          </a:xfrm>
          <a:prstGeom prst="rect">
            <a:avLst/>
          </a:prstGeom>
          <a:solidFill>
            <a:schemeClr val="bg1"/>
          </a:solidFill>
        </p:spPr>
        <p:txBody>
          <a:bodyPr wrap="square" rtlCol="0">
            <a:spAutoFit/>
          </a:bodyPr>
          <a:lstStyle/>
          <a:p>
            <a:r>
              <a:rPr lang="en-US" sz="1600" dirty="0" smtClean="0">
                <a:solidFill>
                  <a:schemeClr val="tx1"/>
                </a:solidFill>
                <a:latin typeface="+mn-lt"/>
              </a:rPr>
              <a:t>Wall-Plug Efficiency @ 130 kW RF : 52% but the Control line losses ( &lt; 1 kW). Drain Voltage 44 V. Efficiency drops for lower RF forward power levels. From next machine will have the chance to adjust the V-drain to optimize the consumption (custom ADC/DC PS controller)  </a:t>
            </a:r>
            <a:endParaRPr lang="en-US" sz="1600" dirty="0">
              <a:solidFill>
                <a:schemeClr val="tx1"/>
              </a:solidFill>
              <a:latin typeface="+mn-lt"/>
            </a:endParaRPr>
          </a:p>
        </p:txBody>
      </p:sp>
      <p:sp>
        <p:nvSpPr>
          <p:cNvPr id="16" name="TextBox 15"/>
          <p:cNvSpPr txBox="1"/>
          <p:nvPr/>
        </p:nvSpPr>
        <p:spPr>
          <a:xfrm>
            <a:off x="539813" y="6596010"/>
            <a:ext cx="9001000" cy="338554"/>
          </a:xfrm>
          <a:prstGeom prst="rect">
            <a:avLst/>
          </a:prstGeom>
          <a:solidFill>
            <a:schemeClr val="bg1"/>
          </a:solidFill>
        </p:spPr>
        <p:txBody>
          <a:bodyPr wrap="square" rtlCol="0">
            <a:spAutoFit/>
          </a:bodyPr>
          <a:lstStyle/>
          <a:p>
            <a:r>
              <a:rPr lang="en-US" sz="1400" dirty="0" smtClean="0">
                <a:solidFill>
                  <a:schemeClr val="accent3">
                    <a:lumMod val="75000"/>
                  </a:schemeClr>
                </a:solidFill>
                <a:latin typeface="+mn-lt"/>
              </a:rPr>
              <a:t> </a:t>
            </a:r>
            <a:r>
              <a:rPr lang="en-US" sz="1600" b="1" dirty="0" smtClean="0">
                <a:solidFill>
                  <a:schemeClr val="tx2">
                    <a:lumMod val="60000"/>
                    <a:lumOff val="40000"/>
                  </a:schemeClr>
                </a:solidFill>
                <a:latin typeface="+mn-lt"/>
              </a:rPr>
              <a:t>6.5 kW</a:t>
            </a:r>
            <a:r>
              <a:rPr lang="en-US" sz="1600" dirty="0" smtClean="0">
                <a:solidFill>
                  <a:schemeClr val="tx2">
                    <a:lumMod val="60000"/>
                    <a:lumOff val="40000"/>
                  </a:schemeClr>
                </a:solidFill>
                <a:latin typeface="+mn-lt"/>
              </a:rPr>
              <a:t> are lost running the machine in stand-by – Machine ready but no RF driving signal</a:t>
            </a:r>
            <a:endParaRPr lang="en-US" sz="1600" dirty="0">
              <a:solidFill>
                <a:schemeClr val="tx2">
                  <a:lumMod val="60000"/>
                  <a:lumOff val="40000"/>
                </a:schemeClr>
              </a:solidFill>
              <a:latin typeface="+mn-lt"/>
            </a:endParaRPr>
          </a:p>
        </p:txBody>
      </p:sp>
    </p:spTree>
    <p:extLst>
      <p:ext uri="{BB962C8B-B14F-4D97-AF65-F5344CB8AC3E}">
        <p14:creationId xmlns:p14="http://schemas.microsoft.com/office/powerpoint/2010/main" val="84448403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smtClean="0"/>
              <a:t>RF </a:t>
            </a:r>
            <a:r>
              <a:rPr lang="it-IT" altLang="it-IT" dirty="0" err="1" smtClean="0"/>
              <a:t>quality</a:t>
            </a:r>
            <a:endParaRPr lang="it-IT" altLang="it-IT" dirty="0" smtClean="0"/>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16</a:t>
            </a:fld>
            <a:endParaRPr lang="it-IT" altLang="it-IT" sz="1300" smtClean="0">
              <a:solidFill>
                <a:srgbClr val="000000"/>
              </a:solidFill>
            </a:endParaRPr>
          </a:p>
        </p:txBody>
      </p:sp>
      <p:sp>
        <p:nvSpPr>
          <p:cNvPr id="15" name="TextBox 14"/>
          <p:cNvSpPr txBox="1"/>
          <p:nvPr/>
        </p:nvSpPr>
        <p:spPr>
          <a:xfrm>
            <a:off x="1511921" y="4489289"/>
            <a:ext cx="7056784" cy="307777"/>
          </a:xfrm>
          <a:prstGeom prst="rect">
            <a:avLst/>
          </a:prstGeom>
          <a:solidFill>
            <a:schemeClr val="bg1"/>
          </a:solidFill>
        </p:spPr>
        <p:txBody>
          <a:bodyPr wrap="square" rtlCol="0">
            <a:spAutoFit/>
          </a:bodyPr>
          <a:lstStyle/>
          <a:p>
            <a:r>
              <a:rPr lang="en-US" sz="1400" dirty="0" err="1" smtClean="0">
                <a:solidFill>
                  <a:schemeClr val="accent3">
                    <a:lumMod val="75000"/>
                  </a:schemeClr>
                </a:solidFill>
                <a:latin typeface="+mn-lt"/>
              </a:rPr>
              <a:t>Spurios</a:t>
            </a:r>
            <a:r>
              <a:rPr lang="en-US" sz="1400" dirty="0" smtClean="0">
                <a:solidFill>
                  <a:schemeClr val="accent3">
                    <a:lumMod val="75000"/>
                  </a:schemeClr>
                </a:solidFill>
                <a:latin typeface="+mn-lt"/>
              </a:rPr>
              <a:t> around 500 kHz and 20 </a:t>
            </a:r>
            <a:r>
              <a:rPr lang="en-US" sz="1400" dirty="0" smtClean="0">
                <a:solidFill>
                  <a:schemeClr val="accent3">
                    <a:lumMod val="75000"/>
                  </a:schemeClr>
                </a:solidFill>
                <a:latin typeface="+mn-lt"/>
              </a:rPr>
              <a:t>MHz</a:t>
            </a:r>
            <a:r>
              <a:rPr lang="en-US" sz="1400" dirty="0" smtClean="0">
                <a:solidFill>
                  <a:schemeClr val="accent3">
                    <a:lumMod val="75000"/>
                  </a:schemeClr>
                </a:solidFill>
                <a:latin typeface="+mn-lt"/>
              </a:rPr>
              <a:t>, pick up signal from forward power at 130 kW</a:t>
            </a:r>
            <a:endParaRPr lang="en-US" sz="1400" dirty="0">
              <a:solidFill>
                <a:schemeClr val="accent3">
                  <a:lumMod val="75000"/>
                </a:schemeClr>
              </a:solidFill>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16" y="1239761"/>
            <a:ext cx="4114800" cy="309407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750" t="-1067" r="1750" b="20872"/>
          <a:stretch/>
        </p:blipFill>
        <p:spPr>
          <a:xfrm>
            <a:off x="4844161" y="4957172"/>
            <a:ext cx="4114800" cy="248130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161" y="1239761"/>
            <a:ext cx="4114800" cy="3094074"/>
          </a:xfrm>
          <a:prstGeom prst="rect">
            <a:avLst/>
          </a:prstGeom>
        </p:spPr>
      </p:pic>
      <p:sp>
        <p:nvSpPr>
          <p:cNvPr id="18" name="TextBox 17"/>
          <p:cNvSpPr txBox="1"/>
          <p:nvPr/>
        </p:nvSpPr>
        <p:spPr>
          <a:xfrm>
            <a:off x="763276" y="6084093"/>
            <a:ext cx="4072193" cy="523220"/>
          </a:xfrm>
          <a:prstGeom prst="rect">
            <a:avLst/>
          </a:prstGeom>
          <a:solidFill>
            <a:schemeClr val="bg1"/>
          </a:solidFill>
        </p:spPr>
        <p:txBody>
          <a:bodyPr wrap="square" rtlCol="0">
            <a:spAutoFit/>
          </a:bodyPr>
          <a:lstStyle/>
          <a:p>
            <a:r>
              <a:rPr lang="en-US" sz="1400" dirty="0" smtClean="0">
                <a:solidFill>
                  <a:schemeClr val="accent3">
                    <a:lumMod val="75000"/>
                  </a:schemeClr>
                </a:solidFill>
                <a:latin typeface="+mn-lt"/>
              </a:rPr>
              <a:t>Reducing the instrument Resolution BW &lt; 10 Hz, the signal is digitalized and the </a:t>
            </a:r>
            <a:r>
              <a:rPr lang="en-US" sz="1400" dirty="0" err="1" smtClean="0">
                <a:solidFill>
                  <a:schemeClr val="accent3">
                    <a:lumMod val="75000"/>
                  </a:schemeClr>
                </a:solidFill>
                <a:latin typeface="+mn-lt"/>
              </a:rPr>
              <a:t>FFT</a:t>
            </a:r>
            <a:r>
              <a:rPr lang="en-US" sz="1400" dirty="0" smtClean="0">
                <a:solidFill>
                  <a:schemeClr val="accent3">
                    <a:lumMod val="75000"/>
                  </a:schemeClr>
                </a:solidFill>
                <a:latin typeface="+mn-lt"/>
              </a:rPr>
              <a:t> is shown</a:t>
            </a:r>
            <a:endParaRPr lang="en-US" sz="1400" dirty="0">
              <a:solidFill>
                <a:schemeClr val="accent3">
                  <a:lumMod val="75000"/>
                </a:schemeClr>
              </a:solidFill>
              <a:latin typeface="+mn-lt"/>
            </a:endParaRPr>
          </a:p>
        </p:txBody>
      </p:sp>
    </p:spTree>
    <p:extLst>
      <p:ext uri="{BB962C8B-B14F-4D97-AF65-F5344CB8AC3E}">
        <p14:creationId xmlns:p14="http://schemas.microsoft.com/office/powerpoint/2010/main" val="305831644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smtClean="0"/>
              <a:t>AM and </a:t>
            </a:r>
            <a:r>
              <a:rPr lang="it-IT" altLang="it-IT" dirty="0" err="1" smtClean="0"/>
              <a:t>Phase</a:t>
            </a:r>
            <a:r>
              <a:rPr lang="it-IT" altLang="it-IT" dirty="0" smtClean="0"/>
              <a:t> </a:t>
            </a:r>
            <a:r>
              <a:rPr lang="it-IT" altLang="it-IT" dirty="0" err="1" smtClean="0"/>
              <a:t>noise</a:t>
            </a:r>
            <a:endParaRPr lang="it-IT" altLang="it-IT" dirty="0" smtClean="0"/>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17</a:t>
            </a:fld>
            <a:endParaRPr lang="it-IT" altLang="it-IT" sz="1300" smtClean="0">
              <a:solidFill>
                <a:srgbClr val="000000"/>
              </a:solidFill>
            </a:endParaRPr>
          </a:p>
        </p:txBody>
      </p:sp>
      <p:sp>
        <p:nvSpPr>
          <p:cNvPr id="16" name="TextBox 15"/>
          <p:cNvSpPr txBox="1"/>
          <p:nvPr/>
        </p:nvSpPr>
        <p:spPr>
          <a:xfrm>
            <a:off x="1871960" y="1187549"/>
            <a:ext cx="4752528" cy="338554"/>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CRE-331M AM and Phase noise well below specs</a:t>
            </a:r>
            <a:endParaRPr lang="en-US" sz="1600" dirty="0">
              <a:solidFill>
                <a:schemeClr val="accent1">
                  <a:lumMod val="75000"/>
                </a:schemeClr>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00" y="1580607"/>
            <a:ext cx="2484520" cy="1863390"/>
          </a:xfrm>
          <a:prstGeom prst="rect">
            <a:avLst/>
          </a:prstGeom>
        </p:spPr>
      </p:pic>
      <p:sp>
        <p:nvSpPr>
          <p:cNvPr id="10" name="TextBox 9"/>
          <p:cNvSpPr txBox="1"/>
          <p:nvPr/>
        </p:nvSpPr>
        <p:spPr>
          <a:xfrm>
            <a:off x="629700" y="3498501"/>
            <a:ext cx="2811956" cy="307777"/>
          </a:xfrm>
          <a:prstGeom prst="rect">
            <a:avLst/>
          </a:prstGeom>
          <a:solidFill>
            <a:schemeClr val="bg1"/>
          </a:solidFill>
        </p:spPr>
        <p:txBody>
          <a:bodyPr wrap="square" rtlCol="0">
            <a:spAutoFit/>
          </a:bodyPr>
          <a:lstStyle/>
          <a:p>
            <a:r>
              <a:rPr lang="en-US" sz="1400" dirty="0" err="1" smtClean="0">
                <a:solidFill>
                  <a:schemeClr val="accent3">
                    <a:lumMod val="75000"/>
                  </a:schemeClr>
                </a:solidFill>
                <a:latin typeface="+mn-lt"/>
              </a:rPr>
              <a:t>SMA</a:t>
            </a:r>
            <a:r>
              <a:rPr lang="en-US" sz="1400" dirty="0" smtClean="0">
                <a:solidFill>
                  <a:schemeClr val="accent3">
                    <a:lumMod val="75000"/>
                  </a:schemeClr>
                </a:solidFill>
                <a:latin typeface="+mn-lt"/>
              </a:rPr>
              <a:t> Signal Generator AM noise</a:t>
            </a:r>
            <a:endParaRPr lang="en-US" sz="1400" dirty="0">
              <a:solidFill>
                <a:schemeClr val="accent3">
                  <a:lumMod val="75000"/>
                </a:schemeClr>
              </a:solidFill>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033" y="1537791"/>
            <a:ext cx="5978792" cy="4484094"/>
          </a:xfrm>
          <a:prstGeom prst="rect">
            <a:avLst/>
          </a:prstGeom>
        </p:spPr>
      </p:pic>
      <p:sp>
        <p:nvSpPr>
          <p:cNvPr id="12" name="TextBox 11"/>
          <p:cNvSpPr txBox="1"/>
          <p:nvPr/>
        </p:nvSpPr>
        <p:spPr>
          <a:xfrm>
            <a:off x="4248224" y="6121548"/>
            <a:ext cx="5184577" cy="307777"/>
          </a:xfrm>
          <a:prstGeom prst="rect">
            <a:avLst/>
          </a:prstGeom>
          <a:solidFill>
            <a:schemeClr val="bg1"/>
          </a:solidFill>
        </p:spPr>
        <p:txBody>
          <a:bodyPr wrap="square" rtlCol="0">
            <a:spAutoFit/>
          </a:bodyPr>
          <a:lstStyle/>
          <a:p>
            <a:r>
              <a:rPr lang="en-US" sz="1400" dirty="0" smtClean="0">
                <a:solidFill>
                  <a:schemeClr val="accent3">
                    <a:lumMod val="75000"/>
                  </a:schemeClr>
                </a:solidFill>
                <a:latin typeface="+mn-lt"/>
              </a:rPr>
              <a:t>CRE-331M @ 130 kW </a:t>
            </a:r>
            <a:r>
              <a:rPr lang="en-US" sz="1400" dirty="0" err="1" smtClean="0">
                <a:solidFill>
                  <a:schemeClr val="accent3">
                    <a:lumMod val="75000"/>
                  </a:schemeClr>
                </a:solidFill>
                <a:latin typeface="+mn-lt"/>
              </a:rPr>
              <a:t>cw</a:t>
            </a:r>
            <a:r>
              <a:rPr lang="en-US" sz="1400" dirty="0" smtClean="0">
                <a:solidFill>
                  <a:schemeClr val="accent3">
                    <a:lumMod val="75000"/>
                  </a:schemeClr>
                </a:solidFill>
                <a:latin typeface="+mn-lt"/>
              </a:rPr>
              <a:t> Forward Power pick up</a:t>
            </a:r>
            <a:r>
              <a:rPr lang="en-US" sz="1400" dirty="0">
                <a:solidFill>
                  <a:schemeClr val="accent3">
                    <a:lumMod val="75000"/>
                  </a:schemeClr>
                </a:solidFill>
                <a:latin typeface="+mn-lt"/>
              </a:rPr>
              <a:t> </a:t>
            </a:r>
            <a:r>
              <a:rPr lang="en-US" sz="1400" dirty="0" smtClean="0">
                <a:solidFill>
                  <a:schemeClr val="accent3">
                    <a:lumMod val="75000"/>
                  </a:schemeClr>
                </a:solidFill>
                <a:latin typeface="+mn-lt"/>
              </a:rPr>
              <a:t>AM noise</a:t>
            </a:r>
            <a:endParaRPr lang="en-US" sz="1400" dirty="0">
              <a:solidFill>
                <a:schemeClr val="accent3">
                  <a:lumMod val="75000"/>
                </a:schemeClr>
              </a:solidFill>
              <a:latin typeface="+mn-l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87" y="4284097"/>
            <a:ext cx="3052597" cy="2289448"/>
          </a:xfrm>
          <a:prstGeom prst="rect">
            <a:avLst/>
          </a:prstGeom>
        </p:spPr>
      </p:pic>
      <p:sp>
        <p:nvSpPr>
          <p:cNvPr id="15" name="TextBox 14"/>
          <p:cNvSpPr txBox="1"/>
          <p:nvPr/>
        </p:nvSpPr>
        <p:spPr>
          <a:xfrm>
            <a:off x="287784" y="6717765"/>
            <a:ext cx="4145803" cy="523220"/>
          </a:xfrm>
          <a:prstGeom prst="rect">
            <a:avLst/>
          </a:prstGeom>
          <a:solidFill>
            <a:schemeClr val="bg1"/>
          </a:solidFill>
        </p:spPr>
        <p:txBody>
          <a:bodyPr wrap="square" rtlCol="0">
            <a:spAutoFit/>
          </a:bodyPr>
          <a:lstStyle/>
          <a:p>
            <a:r>
              <a:rPr lang="en-US" sz="1400" dirty="0" smtClean="0">
                <a:solidFill>
                  <a:schemeClr val="accent3">
                    <a:lumMod val="75000"/>
                  </a:schemeClr>
                </a:solidFill>
                <a:latin typeface="+mn-lt"/>
              </a:rPr>
              <a:t>25 years old Klystron-based  Amplifier @ 40 kW</a:t>
            </a:r>
          </a:p>
          <a:p>
            <a:r>
              <a:rPr lang="en-US" sz="1400" dirty="0" smtClean="0">
                <a:solidFill>
                  <a:schemeClr val="accent3">
                    <a:lumMod val="75000"/>
                  </a:schemeClr>
                </a:solidFill>
                <a:latin typeface="+mn-lt"/>
              </a:rPr>
              <a:t>Forward Power AM and Phase noise</a:t>
            </a:r>
            <a:endParaRPr lang="en-US" sz="1400" dirty="0">
              <a:solidFill>
                <a:schemeClr val="accent3">
                  <a:lumMod val="75000"/>
                </a:schemeClr>
              </a:solidFill>
              <a:latin typeface="+mn-lt"/>
            </a:endParaRPr>
          </a:p>
        </p:txBody>
      </p:sp>
      <p:cxnSp>
        <p:nvCxnSpPr>
          <p:cNvPr id="6" name="Straight Connector 5"/>
          <p:cNvCxnSpPr/>
          <p:nvPr/>
        </p:nvCxnSpPr>
        <p:spPr bwMode="auto">
          <a:xfrm>
            <a:off x="287784" y="5868069"/>
            <a:ext cx="1747894" cy="0"/>
          </a:xfrm>
          <a:prstGeom prst="lin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605836" y="5960228"/>
            <a:ext cx="1029449" cy="276999"/>
          </a:xfrm>
          <a:prstGeom prst="rect">
            <a:avLst/>
          </a:prstGeom>
          <a:noFill/>
        </p:spPr>
        <p:txBody>
          <a:bodyPr wrap="none" rtlCol="0">
            <a:spAutoFit/>
          </a:bodyPr>
          <a:lstStyle/>
          <a:p>
            <a:r>
              <a:rPr lang="en-US" sz="1200" dirty="0" smtClean="0">
                <a:solidFill>
                  <a:srgbClr val="FF0000"/>
                </a:solidFill>
              </a:rPr>
              <a:t>-100 dBc/Hz</a:t>
            </a:r>
            <a:endParaRPr lang="en-US" sz="1200" dirty="0">
              <a:solidFill>
                <a:srgbClr val="FF0000"/>
              </a:solidFill>
            </a:endParaRPr>
          </a:p>
        </p:txBody>
      </p:sp>
      <p:sp>
        <p:nvSpPr>
          <p:cNvPr id="8" name="Rectangle 7"/>
          <p:cNvSpPr/>
          <p:nvPr/>
        </p:nvSpPr>
        <p:spPr>
          <a:xfrm>
            <a:off x="4898286" y="3549006"/>
            <a:ext cx="284052" cy="461665"/>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a:t>
            </a:r>
            <a:endParaRPr lang="en-US" dirty="0"/>
          </a:p>
        </p:txBody>
      </p:sp>
      <p:sp>
        <p:nvSpPr>
          <p:cNvPr id="17" name="TextBox 16"/>
          <p:cNvSpPr txBox="1"/>
          <p:nvPr/>
        </p:nvSpPr>
        <p:spPr>
          <a:xfrm>
            <a:off x="5182338" y="2939157"/>
            <a:ext cx="1029449" cy="276999"/>
          </a:xfrm>
          <a:prstGeom prst="rect">
            <a:avLst/>
          </a:prstGeom>
          <a:noFill/>
        </p:spPr>
        <p:txBody>
          <a:bodyPr wrap="none" rtlCol="0">
            <a:spAutoFit/>
          </a:bodyPr>
          <a:lstStyle/>
          <a:p>
            <a:r>
              <a:rPr lang="en-US" sz="1200" dirty="0" smtClean="0">
                <a:solidFill>
                  <a:srgbClr val="FF0000"/>
                </a:solidFill>
              </a:rPr>
              <a:t>-100 dBc/Hz</a:t>
            </a:r>
            <a:endParaRPr lang="en-US" sz="1200" dirty="0">
              <a:solidFill>
                <a:srgbClr val="FF0000"/>
              </a:solidFill>
            </a:endParaRPr>
          </a:p>
        </p:txBody>
      </p:sp>
      <p:cxnSp>
        <p:nvCxnSpPr>
          <p:cNvPr id="18" name="Straight Connector 17"/>
          <p:cNvCxnSpPr/>
          <p:nvPr/>
        </p:nvCxnSpPr>
        <p:spPr bwMode="auto">
          <a:xfrm>
            <a:off x="4182745" y="3197716"/>
            <a:ext cx="2513751" cy="0"/>
          </a:xfrm>
          <a:prstGeom prst="lin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6532614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952750" y="179388"/>
            <a:ext cx="669607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smtClean="0"/>
              <a:t>AM and </a:t>
            </a:r>
            <a:r>
              <a:rPr lang="it-IT" altLang="it-IT" dirty="0" err="1" smtClean="0"/>
              <a:t>Phase</a:t>
            </a:r>
            <a:r>
              <a:rPr lang="it-IT" altLang="it-IT" dirty="0" smtClean="0"/>
              <a:t> </a:t>
            </a:r>
            <a:r>
              <a:rPr lang="it-IT" altLang="it-IT" dirty="0" err="1" smtClean="0"/>
              <a:t>noise</a:t>
            </a:r>
            <a:endParaRPr lang="it-IT" altLang="it-IT" dirty="0" smtClean="0"/>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18</a:t>
            </a:fld>
            <a:endParaRPr lang="it-IT" altLang="it-IT" sz="1300" smtClean="0">
              <a:solidFill>
                <a:srgbClr val="000000"/>
              </a:solidFill>
            </a:endParaRPr>
          </a:p>
        </p:txBody>
      </p:sp>
      <p:sp>
        <p:nvSpPr>
          <p:cNvPr id="16" name="TextBox 15"/>
          <p:cNvSpPr txBox="1"/>
          <p:nvPr/>
        </p:nvSpPr>
        <p:spPr>
          <a:xfrm>
            <a:off x="1873819" y="1389291"/>
            <a:ext cx="4752528" cy="338554"/>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CRE-331M AM and Phase noise well below specs</a:t>
            </a:r>
            <a:endParaRPr lang="en-US" sz="1600" dirty="0">
              <a:solidFill>
                <a:schemeClr val="accent1">
                  <a:lumMod val="75000"/>
                </a:schemeClr>
              </a:solidFill>
              <a:latin typeface="+mn-lt"/>
            </a:endParaRPr>
          </a:p>
        </p:txBody>
      </p:sp>
      <p:sp>
        <p:nvSpPr>
          <p:cNvPr id="10" name="TextBox 9"/>
          <p:cNvSpPr txBox="1"/>
          <p:nvPr/>
        </p:nvSpPr>
        <p:spPr>
          <a:xfrm>
            <a:off x="427541" y="3977162"/>
            <a:ext cx="3004592" cy="312303"/>
          </a:xfrm>
          <a:prstGeom prst="rect">
            <a:avLst/>
          </a:prstGeom>
          <a:solidFill>
            <a:schemeClr val="bg1"/>
          </a:solidFill>
        </p:spPr>
        <p:txBody>
          <a:bodyPr wrap="square" rtlCol="0">
            <a:spAutoFit/>
          </a:bodyPr>
          <a:lstStyle/>
          <a:p>
            <a:r>
              <a:rPr lang="en-US" sz="1400" dirty="0" err="1" smtClean="0">
                <a:solidFill>
                  <a:schemeClr val="accent3">
                    <a:lumMod val="75000"/>
                  </a:schemeClr>
                </a:solidFill>
                <a:latin typeface="+mn-lt"/>
              </a:rPr>
              <a:t>SMA</a:t>
            </a:r>
            <a:r>
              <a:rPr lang="en-US" sz="1400" dirty="0" smtClean="0">
                <a:solidFill>
                  <a:schemeClr val="accent3">
                    <a:lumMod val="75000"/>
                  </a:schemeClr>
                </a:solidFill>
                <a:latin typeface="+mn-lt"/>
              </a:rPr>
              <a:t> Signal Generator Phase noise</a:t>
            </a:r>
            <a:endParaRPr lang="en-US" sz="1400" dirty="0">
              <a:solidFill>
                <a:schemeClr val="accent3">
                  <a:lumMod val="75000"/>
                </a:schemeClr>
              </a:solidFill>
              <a:latin typeface="+mn-lt"/>
            </a:endParaRPr>
          </a:p>
        </p:txBody>
      </p:sp>
      <p:sp>
        <p:nvSpPr>
          <p:cNvPr id="12" name="TextBox 11"/>
          <p:cNvSpPr txBox="1"/>
          <p:nvPr/>
        </p:nvSpPr>
        <p:spPr>
          <a:xfrm>
            <a:off x="4104208" y="6445355"/>
            <a:ext cx="5184577" cy="307777"/>
          </a:xfrm>
          <a:prstGeom prst="rect">
            <a:avLst/>
          </a:prstGeom>
          <a:solidFill>
            <a:schemeClr val="bg1"/>
          </a:solidFill>
        </p:spPr>
        <p:txBody>
          <a:bodyPr wrap="square" rtlCol="0">
            <a:spAutoFit/>
          </a:bodyPr>
          <a:lstStyle/>
          <a:p>
            <a:r>
              <a:rPr lang="en-US" sz="1400" dirty="0" smtClean="0">
                <a:solidFill>
                  <a:schemeClr val="accent3">
                    <a:lumMod val="75000"/>
                  </a:schemeClr>
                </a:solidFill>
                <a:latin typeface="+mn-lt"/>
              </a:rPr>
              <a:t>CRE-331M @ 130 kW </a:t>
            </a:r>
            <a:r>
              <a:rPr lang="en-US" sz="1400" dirty="0" err="1" smtClean="0">
                <a:solidFill>
                  <a:schemeClr val="accent3">
                    <a:lumMod val="75000"/>
                  </a:schemeClr>
                </a:solidFill>
                <a:latin typeface="+mn-lt"/>
              </a:rPr>
              <a:t>cw</a:t>
            </a:r>
            <a:r>
              <a:rPr lang="en-US" sz="1400" dirty="0" smtClean="0">
                <a:solidFill>
                  <a:schemeClr val="accent3">
                    <a:lumMod val="75000"/>
                  </a:schemeClr>
                </a:solidFill>
                <a:latin typeface="+mn-lt"/>
              </a:rPr>
              <a:t> Forward Power pick up</a:t>
            </a:r>
            <a:r>
              <a:rPr lang="en-US" sz="1400" dirty="0">
                <a:solidFill>
                  <a:schemeClr val="accent3">
                    <a:lumMod val="75000"/>
                  </a:schemeClr>
                </a:solidFill>
                <a:latin typeface="+mn-lt"/>
              </a:rPr>
              <a:t> </a:t>
            </a:r>
            <a:r>
              <a:rPr lang="en-US" sz="1400" dirty="0" smtClean="0">
                <a:solidFill>
                  <a:schemeClr val="accent3">
                    <a:lumMod val="75000"/>
                  </a:schemeClr>
                </a:solidFill>
                <a:latin typeface="+mn-lt"/>
              </a:rPr>
              <a:t>Phase noise</a:t>
            </a:r>
            <a:endParaRPr lang="en-US" sz="1400" dirty="0">
              <a:solidFill>
                <a:schemeClr val="accent3">
                  <a:lumMod val="75000"/>
                </a:schemeClr>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453" y="1886362"/>
            <a:ext cx="5908068" cy="44310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60" y="1940124"/>
            <a:ext cx="2668555" cy="200141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538" y="4647137"/>
            <a:ext cx="3052597" cy="2289448"/>
          </a:xfrm>
          <a:prstGeom prst="rect">
            <a:avLst/>
          </a:prstGeom>
        </p:spPr>
      </p:pic>
      <p:sp>
        <p:nvSpPr>
          <p:cNvPr id="14" name="TextBox 13"/>
          <p:cNvSpPr txBox="1"/>
          <p:nvPr/>
        </p:nvSpPr>
        <p:spPr>
          <a:xfrm>
            <a:off x="293436" y="7038983"/>
            <a:ext cx="4145803" cy="523220"/>
          </a:xfrm>
          <a:prstGeom prst="rect">
            <a:avLst/>
          </a:prstGeom>
          <a:solidFill>
            <a:schemeClr val="bg1"/>
          </a:solidFill>
        </p:spPr>
        <p:txBody>
          <a:bodyPr wrap="square" rtlCol="0">
            <a:spAutoFit/>
          </a:bodyPr>
          <a:lstStyle/>
          <a:p>
            <a:r>
              <a:rPr lang="en-US" sz="1400" dirty="0" smtClean="0">
                <a:solidFill>
                  <a:schemeClr val="accent3">
                    <a:lumMod val="75000"/>
                  </a:schemeClr>
                </a:solidFill>
                <a:latin typeface="+mn-lt"/>
              </a:rPr>
              <a:t>25 years old Klystron-based  Amplifier @ 40 kW</a:t>
            </a:r>
          </a:p>
          <a:p>
            <a:r>
              <a:rPr lang="en-US" sz="1400" dirty="0" smtClean="0">
                <a:solidFill>
                  <a:schemeClr val="accent3">
                    <a:lumMod val="75000"/>
                  </a:schemeClr>
                </a:solidFill>
                <a:latin typeface="+mn-lt"/>
              </a:rPr>
              <a:t>Forward Power AM and Phase noise</a:t>
            </a:r>
            <a:endParaRPr lang="en-US" sz="1400" dirty="0">
              <a:solidFill>
                <a:schemeClr val="accent3">
                  <a:lumMod val="75000"/>
                </a:schemeClr>
              </a:solidFill>
              <a:latin typeface="+mn-lt"/>
            </a:endParaRPr>
          </a:p>
        </p:txBody>
      </p:sp>
      <p:sp>
        <p:nvSpPr>
          <p:cNvPr id="11" name="TextBox 10"/>
          <p:cNvSpPr txBox="1"/>
          <p:nvPr/>
        </p:nvSpPr>
        <p:spPr>
          <a:xfrm>
            <a:off x="28304" y="5282207"/>
            <a:ext cx="1029449" cy="276999"/>
          </a:xfrm>
          <a:prstGeom prst="rect">
            <a:avLst/>
          </a:prstGeom>
          <a:noFill/>
        </p:spPr>
        <p:txBody>
          <a:bodyPr wrap="none" rtlCol="0">
            <a:spAutoFit/>
          </a:bodyPr>
          <a:lstStyle/>
          <a:p>
            <a:r>
              <a:rPr lang="en-US" sz="1200" dirty="0" smtClean="0">
                <a:solidFill>
                  <a:srgbClr val="FF0000"/>
                </a:solidFill>
              </a:rPr>
              <a:t>-100 dBc/Hz</a:t>
            </a:r>
            <a:endParaRPr lang="en-US" sz="1200" dirty="0">
              <a:solidFill>
                <a:srgbClr val="FF0000"/>
              </a:solidFill>
            </a:endParaRPr>
          </a:p>
        </p:txBody>
      </p:sp>
      <p:cxnSp>
        <p:nvCxnSpPr>
          <p:cNvPr id="15" name="Straight Connector 14"/>
          <p:cNvCxnSpPr/>
          <p:nvPr/>
        </p:nvCxnSpPr>
        <p:spPr bwMode="auto">
          <a:xfrm>
            <a:off x="125925" y="5219997"/>
            <a:ext cx="1747894" cy="0"/>
          </a:xfrm>
          <a:prstGeom prst="lin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5380785" y="3871076"/>
            <a:ext cx="1029449" cy="276999"/>
          </a:xfrm>
          <a:prstGeom prst="rect">
            <a:avLst/>
          </a:prstGeom>
          <a:noFill/>
        </p:spPr>
        <p:txBody>
          <a:bodyPr wrap="none" rtlCol="0">
            <a:spAutoFit/>
          </a:bodyPr>
          <a:lstStyle/>
          <a:p>
            <a:r>
              <a:rPr lang="en-US" sz="1200" dirty="0" smtClean="0">
                <a:solidFill>
                  <a:srgbClr val="FF0000"/>
                </a:solidFill>
              </a:rPr>
              <a:t>-100 dBc/Hz</a:t>
            </a:r>
            <a:endParaRPr lang="en-US" sz="1200" dirty="0">
              <a:solidFill>
                <a:srgbClr val="FF0000"/>
              </a:solidFill>
            </a:endParaRPr>
          </a:p>
        </p:txBody>
      </p:sp>
      <p:cxnSp>
        <p:nvCxnSpPr>
          <p:cNvPr id="18" name="Straight Connector 17"/>
          <p:cNvCxnSpPr/>
          <p:nvPr/>
        </p:nvCxnSpPr>
        <p:spPr bwMode="auto">
          <a:xfrm>
            <a:off x="4032200" y="3851845"/>
            <a:ext cx="1747894" cy="0"/>
          </a:xfrm>
          <a:prstGeom prst="line">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551210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 stability</a:t>
            </a:r>
            <a:endParaRPr lang="en-US" dirty="0"/>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19</a:t>
            </a:fld>
            <a:endParaRPr lang="it-IT" altLang="it-IT" dirty="0"/>
          </a:p>
        </p:txBody>
      </p:sp>
      <p:sp>
        <p:nvSpPr>
          <p:cNvPr id="5" name="TextBox 4"/>
          <p:cNvSpPr txBox="1"/>
          <p:nvPr/>
        </p:nvSpPr>
        <p:spPr>
          <a:xfrm>
            <a:off x="773837" y="6439400"/>
            <a:ext cx="9001000" cy="523220"/>
          </a:xfrm>
          <a:prstGeom prst="rect">
            <a:avLst/>
          </a:prstGeom>
          <a:solidFill>
            <a:schemeClr val="bg1"/>
          </a:solidFill>
        </p:spPr>
        <p:txBody>
          <a:bodyPr wrap="square" rtlCol="0">
            <a:spAutoFit/>
          </a:bodyPr>
          <a:lstStyle/>
          <a:p>
            <a:r>
              <a:rPr lang="en-US" sz="1400" dirty="0" smtClean="0">
                <a:solidFill>
                  <a:schemeClr val="tx1"/>
                </a:solidFill>
                <a:latin typeface="+mn-lt"/>
              </a:rPr>
              <a:t>Long term RF power data log taken with 4 </a:t>
            </a:r>
            <a:r>
              <a:rPr lang="en-US" sz="1400" dirty="0" err="1" smtClean="0">
                <a:solidFill>
                  <a:schemeClr val="tx1"/>
                </a:solidFill>
                <a:latin typeface="+mn-lt"/>
              </a:rPr>
              <a:t>R&amp;S</a:t>
            </a:r>
            <a:r>
              <a:rPr lang="en-US" sz="1400" dirty="0" smtClean="0">
                <a:solidFill>
                  <a:schemeClr val="tx1"/>
                </a:solidFill>
                <a:latin typeface="+mn-lt"/>
              </a:rPr>
              <a:t> </a:t>
            </a:r>
            <a:r>
              <a:rPr lang="en-US" sz="1400" dirty="0" err="1" smtClean="0">
                <a:solidFill>
                  <a:schemeClr val="tx1"/>
                </a:solidFill>
                <a:latin typeface="+mn-lt"/>
              </a:rPr>
              <a:t>NRP-Z81</a:t>
            </a:r>
            <a:r>
              <a:rPr lang="en-US" sz="1400" dirty="0" smtClean="0">
                <a:solidFill>
                  <a:schemeClr val="tx1"/>
                </a:solidFill>
                <a:latin typeface="+mn-lt"/>
              </a:rPr>
              <a:t> power sensors, relative uncertainty for RF power measure: 0.039 to 0.148 dB and the Power Viewer Software.  </a:t>
            </a:r>
            <a:endParaRPr lang="en-US" sz="1400" dirty="0">
              <a:solidFill>
                <a:schemeClr val="tx1"/>
              </a:solidFill>
              <a:latin typeface="+mn-lt"/>
            </a:endParaRPr>
          </a:p>
        </p:txBody>
      </p:sp>
      <p:pic>
        <p:nvPicPr>
          <p:cNvPr id="8" name="Picture 7"/>
          <p:cNvPicPr>
            <a:picLocks noChangeAspect="1"/>
          </p:cNvPicPr>
          <p:nvPr/>
        </p:nvPicPr>
        <p:blipFill rotWithShape="1">
          <a:blip r:embed="rId2"/>
          <a:srcRect l="4583"/>
          <a:stretch/>
        </p:blipFill>
        <p:spPr>
          <a:xfrm>
            <a:off x="215776" y="1090626"/>
            <a:ext cx="5238373" cy="4119203"/>
          </a:xfrm>
          <a:prstGeom prst="rect">
            <a:avLst/>
          </a:prstGeom>
        </p:spPr>
      </p:pic>
      <p:sp>
        <p:nvSpPr>
          <p:cNvPr id="9" name="TextBox 8"/>
          <p:cNvSpPr txBox="1"/>
          <p:nvPr/>
        </p:nvSpPr>
        <p:spPr>
          <a:xfrm>
            <a:off x="629822" y="5239398"/>
            <a:ext cx="4644515" cy="1169551"/>
          </a:xfrm>
          <a:prstGeom prst="rect">
            <a:avLst/>
          </a:prstGeom>
          <a:solidFill>
            <a:schemeClr val="bg1"/>
          </a:solidFill>
        </p:spPr>
        <p:txBody>
          <a:bodyPr wrap="square" rtlCol="0">
            <a:spAutoFit/>
          </a:bodyPr>
          <a:lstStyle/>
          <a:p>
            <a:r>
              <a:rPr lang="en-US" sz="1400" dirty="0" smtClean="0">
                <a:solidFill>
                  <a:schemeClr val="accent5">
                    <a:lumMod val="75000"/>
                  </a:schemeClr>
                </a:solidFill>
                <a:latin typeface="+mn-lt"/>
              </a:rPr>
              <a:t>One hour test: </a:t>
            </a:r>
            <a:r>
              <a:rPr lang="en-US" sz="1400" dirty="0" err="1" smtClean="0">
                <a:solidFill>
                  <a:schemeClr val="accent5">
                    <a:lumMod val="75000"/>
                  </a:schemeClr>
                </a:solidFill>
                <a:latin typeface="+mn-lt"/>
              </a:rPr>
              <a:t>1data</a:t>
            </a:r>
            <a:r>
              <a:rPr lang="en-US" sz="1400" dirty="0" smtClean="0">
                <a:solidFill>
                  <a:schemeClr val="accent5">
                    <a:lumMod val="75000"/>
                  </a:schemeClr>
                </a:solidFill>
                <a:latin typeface="+mn-lt"/>
              </a:rPr>
              <a:t> record </a:t>
            </a:r>
            <a:r>
              <a:rPr lang="en-US" sz="1400" dirty="0" err="1" smtClean="0">
                <a:solidFill>
                  <a:schemeClr val="accent5">
                    <a:lumMod val="75000"/>
                  </a:schemeClr>
                </a:solidFill>
                <a:latin typeface="+mn-lt"/>
              </a:rPr>
              <a:t>each180</a:t>
            </a:r>
            <a:r>
              <a:rPr lang="en-US" sz="1400" dirty="0" smtClean="0">
                <a:solidFill>
                  <a:schemeClr val="accent5">
                    <a:lumMod val="75000"/>
                  </a:schemeClr>
                </a:solidFill>
                <a:latin typeface="+mn-lt"/>
              </a:rPr>
              <a:t> </a:t>
            </a:r>
            <a:r>
              <a:rPr lang="en-US" sz="1400" dirty="0" err="1" smtClean="0">
                <a:solidFill>
                  <a:schemeClr val="accent5">
                    <a:lumMod val="75000"/>
                  </a:schemeClr>
                </a:solidFill>
                <a:latin typeface="+mn-lt"/>
              </a:rPr>
              <a:t>ms.</a:t>
            </a:r>
            <a:r>
              <a:rPr lang="en-US" sz="1400" dirty="0" smtClean="0">
                <a:solidFill>
                  <a:schemeClr val="accent5">
                    <a:lumMod val="75000"/>
                  </a:schemeClr>
                </a:solidFill>
                <a:latin typeface="+mn-lt"/>
              </a:rPr>
              <a:t>   </a:t>
            </a:r>
          </a:p>
          <a:p>
            <a:r>
              <a:rPr lang="en-US" sz="1400" dirty="0" err="1" smtClean="0">
                <a:solidFill>
                  <a:schemeClr val="accent5">
                    <a:lumMod val="75000"/>
                  </a:schemeClr>
                </a:solidFill>
                <a:latin typeface="+mn-lt"/>
              </a:rPr>
              <a:t>Ch1</a:t>
            </a:r>
            <a:r>
              <a:rPr lang="en-US" sz="1400" dirty="0" smtClean="0">
                <a:solidFill>
                  <a:schemeClr val="accent5">
                    <a:lumMod val="75000"/>
                  </a:schemeClr>
                </a:solidFill>
                <a:latin typeface="+mn-lt"/>
              </a:rPr>
              <a:t>: Elettra </a:t>
            </a:r>
            <a:r>
              <a:rPr lang="en-US" sz="1400" dirty="0" err="1" smtClean="0">
                <a:solidFill>
                  <a:schemeClr val="accent5">
                    <a:lumMod val="75000"/>
                  </a:schemeClr>
                </a:solidFill>
                <a:latin typeface="+mn-lt"/>
              </a:rPr>
              <a:t>WR1800</a:t>
            </a:r>
            <a:r>
              <a:rPr lang="en-US" sz="1400" dirty="0" smtClean="0">
                <a:solidFill>
                  <a:schemeClr val="accent5">
                    <a:lumMod val="75000"/>
                  </a:schemeClr>
                </a:solidFill>
                <a:latin typeface="+mn-lt"/>
              </a:rPr>
              <a:t> directional coupler, </a:t>
            </a:r>
          </a:p>
          <a:p>
            <a:r>
              <a:rPr lang="en-US" sz="1400" dirty="0" err="1" smtClean="0">
                <a:solidFill>
                  <a:schemeClr val="accent5">
                    <a:lumMod val="75000"/>
                  </a:schemeClr>
                </a:solidFill>
                <a:latin typeface="+mn-lt"/>
              </a:rPr>
              <a:t>Ch2</a:t>
            </a:r>
            <a:r>
              <a:rPr lang="en-US" sz="1400" dirty="0" smtClean="0">
                <a:solidFill>
                  <a:schemeClr val="accent5">
                    <a:lumMod val="75000"/>
                  </a:schemeClr>
                </a:solidFill>
                <a:latin typeface="+mn-lt"/>
              </a:rPr>
              <a:t>: Mod 1, </a:t>
            </a:r>
            <a:r>
              <a:rPr lang="en-US" sz="1400" dirty="0" err="1" smtClean="0">
                <a:solidFill>
                  <a:schemeClr val="accent5">
                    <a:lumMod val="75000"/>
                  </a:schemeClr>
                </a:solidFill>
                <a:latin typeface="+mn-lt"/>
              </a:rPr>
              <a:t>Ch3</a:t>
            </a:r>
            <a:r>
              <a:rPr lang="en-US" sz="1400" dirty="0" smtClean="0">
                <a:solidFill>
                  <a:schemeClr val="accent5">
                    <a:lumMod val="75000"/>
                  </a:schemeClr>
                </a:solidFill>
                <a:latin typeface="+mn-lt"/>
              </a:rPr>
              <a:t>: Driver, </a:t>
            </a:r>
            <a:r>
              <a:rPr lang="en-US" sz="1400" dirty="0" err="1" smtClean="0">
                <a:solidFill>
                  <a:schemeClr val="accent5">
                    <a:lumMod val="75000"/>
                  </a:schemeClr>
                </a:solidFill>
                <a:latin typeface="+mn-lt"/>
              </a:rPr>
              <a:t>Ch4</a:t>
            </a:r>
            <a:r>
              <a:rPr lang="en-US" sz="1400" dirty="0" smtClean="0">
                <a:solidFill>
                  <a:schemeClr val="accent5">
                    <a:lumMod val="75000"/>
                  </a:schemeClr>
                </a:solidFill>
                <a:latin typeface="+mn-lt"/>
              </a:rPr>
              <a:t>: SSA </a:t>
            </a:r>
            <a:r>
              <a:rPr lang="en-US" sz="1400" dirty="0" err="1" smtClean="0">
                <a:solidFill>
                  <a:schemeClr val="accent5">
                    <a:lumMod val="75000"/>
                  </a:schemeClr>
                </a:solidFill>
                <a:latin typeface="+mn-lt"/>
              </a:rPr>
              <a:t>FWD</a:t>
            </a:r>
            <a:r>
              <a:rPr lang="en-US" sz="1400" dirty="0" smtClean="0">
                <a:solidFill>
                  <a:schemeClr val="accent5">
                    <a:lumMod val="75000"/>
                  </a:schemeClr>
                </a:solidFill>
                <a:latin typeface="+mn-lt"/>
              </a:rPr>
              <a:t> Power from diagnostic patch panel.</a:t>
            </a:r>
          </a:p>
          <a:p>
            <a:r>
              <a:rPr lang="en-US" sz="1400" dirty="0" smtClean="0">
                <a:solidFill>
                  <a:schemeClr val="accent5">
                    <a:lumMod val="75000"/>
                  </a:schemeClr>
                </a:solidFill>
                <a:latin typeface="+mn-lt"/>
              </a:rPr>
              <a:t> </a:t>
            </a:r>
            <a:r>
              <a:rPr lang="en-US" sz="1400" b="1" dirty="0" smtClean="0">
                <a:solidFill>
                  <a:schemeClr val="accent5">
                    <a:lumMod val="75000"/>
                  </a:schemeClr>
                </a:solidFill>
                <a:latin typeface="Symbol" panose="05050102010706020507" pitchFamily="18" charset="2"/>
              </a:rPr>
              <a:t>D</a:t>
            </a:r>
            <a:r>
              <a:rPr lang="en-US" sz="1400" b="1" dirty="0" smtClean="0">
                <a:solidFill>
                  <a:schemeClr val="accent5">
                    <a:lumMod val="75000"/>
                  </a:schemeClr>
                </a:solidFill>
                <a:latin typeface="+mn-lt"/>
              </a:rPr>
              <a:t> = </a:t>
            </a:r>
            <a:r>
              <a:rPr lang="en-US" sz="1400" b="1" dirty="0" err="1" smtClean="0">
                <a:solidFill>
                  <a:schemeClr val="accent5">
                    <a:lumMod val="75000"/>
                  </a:schemeClr>
                </a:solidFill>
                <a:latin typeface="+mn-lt"/>
              </a:rPr>
              <a:t>0.011dB</a:t>
            </a:r>
            <a:endParaRPr lang="en-US" sz="1400" b="1" dirty="0">
              <a:solidFill>
                <a:schemeClr val="accent5">
                  <a:lumMod val="75000"/>
                </a:schemeClr>
              </a:solidFill>
              <a:latin typeface="+mn-lt"/>
            </a:endParaRPr>
          </a:p>
        </p:txBody>
      </p:sp>
      <p:sp>
        <p:nvSpPr>
          <p:cNvPr id="10" name="TextBox 9"/>
          <p:cNvSpPr txBox="1"/>
          <p:nvPr/>
        </p:nvSpPr>
        <p:spPr>
          <a:xfrm>
            <a:off x="5804176" y="4835946"/>
            <a:ext cx="3917673" cy="1169551"/>
          </a:xfrm>
          <a:prstGeom prst="rect">
            <a:avLst/>
          </a:prstGeom>
          <a:solidFill>
            <a:schemeClr val="bg1"/>
          </a:solidFill>
        </p:spPr>
        <p:txBody>
          <a:bodyPr wrap="square" rtlCol="0">
            <a:spAutoFit/>
          </a:bodyPr>
          <a:lstStyle/>
          <a:p>
            <a:r>
              <a:rPr lang="en-US" sz="1400" dirty="0" smtClean="0">
                <a:solidFill>
                  <a:schemeClr val="accent5">
                    <a:lumMod val="75000"/>
                  </a:schemeClr>
                </a:solidFill>
                <a:latin typeface="+mn-lt"/>
              </a:rPr>
              <a:t>3 hours power log, sub-set of data taken during the 24 hour test </a:t>
            </a:r>
          </a:p>
          <a:p>
            <a:r>
              <a:rPr lang="en-US" sz="1400" dirty="0" smtClean="0">
                <a:solidFill>
                  <a:schemeClr val="accent5">
                    <a:lumMod val="75000"/>
                  </a:schemeClr>
                </a:solidFill>
                <a:latin typeface="+mn-lt"/>
              </a:rPr>
              <a:t>Minimum, average and maximum data legged each 4.3 seconds by the power sensor    </a:t>
            </a:r>
          </a:p>
          <a:p>
            <a:r>
              <a:rPr lang="en-US" sz="1400" b="1" dirty="0" smtClean="0">
                <a:solidFill>
                  <a:schemeClr val="accent5">
                    <a:lumMod val="75000"/>
                  </a:schemeClr>
                </a:solidFill>
                <a:latin typeface="+mn-lt"/>
              </a:rPr>
              <a:t>Total vertical scale 0.05 dB</a:t>
            </a:r>
            <a:endParaRPr lang="en-US" sz="1400" b="1" dirty="0">
              <a:solidFill>
                <a:schemeClr val="accent5">
                  <a:lumMod val="75000"/>
                </a:schemeClr>
              </a:solidFill>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6195"/>
          <a:stretch/>
        </p:blipFill>
        <p:spPr>
          <a:xfrm>
            <a:off x="5257200" y="1090626"/>
            <a:ext cx="4624347" cy="3697323"/>
          </a:xfrm>
          <a:prstGeom prst="rect">
            <a:avLst/>
          </a:prstGeom>
        </p:spPr>
      </p:pic>
    </p:spTree>
    <p:extLst>
      <p:ext uri="{BB962C8B-B14F-4D97-AF65-F5344CB8AC3E}">
        <p14:creationId xmlns:p14="http://schemas.microsoft.com/office/powerpoint/2010/main" val="47834513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ctrTitle"/>
          </p:nvPr>
        </p:nvSpPr>
        <p:spPr bwMode="auto">
          <a:xfrm>
            <a:off x="863848" y="2843733"/>
            <a:ext cx="8569325" cy="1620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it-IT" altLang="it-IT" dirty="0" smtClean="0"/>
              <a:t>Elettra – Elettra 2.0 </a:t>
            </a:r>
            <a:br>
              <a:rPr lang="it-IT" altLang="it-IT" dirty="0" smtClean="0"/>
            </a:br>
            <a:r>
              <a:rPr lang="it-IT" altLang="it-IT" dirty="0" smtClean="0"/>
              <a:t>RF Status &amp; Upgrade</a:t>
            </a:r>
          </a:p>
        </p:txBody>
      </p:sp>
      <p:sp>
        <p:nvSpPr>
          <p:cNvPr id="13315" name="Slide Number Placeholder 2"/>
          <p:cNvSpPr>
            <a:spLocks noGrp="1"/>
          </p:cNvSpPr>
          <p:nvPr>
            <p:ph type="sldNum" sz="quarter" idx="10"/>
          </p:nvPr>
        </p:nvSpPr>
        <p:spPr>
          <a:xfrm>
            <a:off x="9796463" y="7078663"/>
            <a:ext cx="2127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CEEC210F-36CA-4893-8300-09FB7E529A37}" type="slidenum">
              <a:rPr lang="it-IT" altLang="it-IT" sz="1300" smtClean="0">
                <a:solidFill>
                  <a:srgbClr val="000000"/>
                </a:solidFill>
              </a:rPr>
              <a:pPr/>
              <a:t>2</a:t>
            </a:fld>
            <a:endParaRPr lang="it-IT" altLang="it-IT" sz="1300" smtClean="0">
              <a:solidFill>
                <a:srgbClr val="000000"/>
              </a:solidFill>
            </a:endParaRPr>
          </a:p>
        </p:txBody>
      </p:sp>
      <p:sp>
        <p:nvSpPr>
          <p:cNvPr id="4" name="TextBox 3"/>
          <p:cNvSpPr txBox="1"/>
          <p:nvPr/>
        </p:nvSpPr>
        <p:spPr>
          <a:xfrm>
            <a:off x="2736056" y="4859957"/>
            <a:ext cx="5112568" cy="369332"/>
          </a:xfrm>
          <a:prstGeom prst="rect">
            <a:avLst/>
          </a:prstGeom>
          <a:solidFill>
            <a:schemeClr val="bg1"/>
          </a:solidFill>
        </p:spPr>
        <p:txBody>
          <a:bodyPr wrap="square" rtlCol="0">
            <a:spAutoFit/>
          </a:bodyPr>
          <a:lstStyle/>
          <a:p>
            <a:r>
              <a:rPr lang="en-US" sz="1800" dirty="0" smtClean="0">
                <a:solidFill>
                  <a:schemeClr val="accent1">
                    <a:lumMod val="75000"/>
                  </a:schemeClr>
                </a:solidFill>
                <a:latin typeface="+mn-lt"/>
              </a:rPr>
              <a:t>C. Pasotti, M. Bocciai</a:t>
            </a:r>
            <a:r>
              <a:rPr lang="en-US" sz="1800" dirty="0">
                <a:solidFill>
                  <a:schemeClr val="accent1">
                    <a:lumMod val="75000"/>
                  </a:schemeClr>
                </a:solidFill>
                <a:latin typeface="+mn-lt"/>
              </a:rPr>
              <a:t>, </a:t>
            </a:r>
            <a:r>
              <a:rPr lang="en-US" sz="1800" dirty="0" smtClean="0">
                <a:solidFill>
                  <a:schemeClr val="accent1">
                    <a:lumMod val="75000"/>
                  </a:schemeClr>
                </a:solidFill>
                <a:latin typeface="+mn-lt"/>
              </a:rPr>
              <a:t>L</a:t>
            </a:r>
            <a:r>
              <a:rPr lang="en-US" sz="1800" dirty="0">
                <a:solidFill>
                  <a:schemeClr val="accent1">
                    <a:lumMod val="75000"/>
                  </a:schemeClr>
                </a:solidFill>
                <a:latin typeface="+mn-lt"/>
              </a:rPr>
              <a:t>. </a:t>
            </a:r>
            <a:r>
              <a:rPr lang="en-US" sz="1800" dirty="0" err="1" smtClean="0">
                <a:solidFill>
                  <a:schemeClr val="accent1">
                    <a:lumMod val="75000"/>
                  </a:schemeClr>
                </a:solidFill>
                <a:latin typeface="+mn-lt"/>
              </a:rPr>
              <a:t>Bortolossi</a:t>
            </a:r>
            <a:r>
              <a:rPr lang="en-US" sz="1800" dirty="0" smtClean="0">
                <a:solidFill>
                  <a:schemeClr val="accent1">
                    <a:lumMod val="75000"/>
                  </a:schemeClr>
                </a:solidFill>
                <a:latin typeface="+mn-lt"/>
              </a:rPr>
              <a:t>, M. Rinaldi</a:t>
            </a:r>
            <a:endParaRPr lang="en-US" sz="1800" dirty="0">
              <a:solidFill>
                <a:schemeClr val="accent1">
                  <a:lumMod val="75000"/>
                </a:schemeClr>
              </a:solidFill>
              <a:latin typeface="+mn-lt"/>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 h non-stop run</a:t>
            </a:r>
            <a:endParaRPr lang="en-US" dirty="0"/>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20</a:t>
            </a:fld>
            <a:endParaRPr lang="it-IT" altLang="it-IT" dirty="0"/>
          </a:p>
        </p:txBody>
      </p:sp>
      <p:sp>
        <p:nvSpPr>
          <p:cNvPr id="5" name="TextBox 4"/>
          <p:cNvSpPr txBox="1"/>
          <p:nvPr/>
        </p:nvSpPr>
        <p:spPr>
          <a:xfrm>
            <a:off x="648350" y="6012085"/>
            <a:ext cx="9001000" cy="954107"/>
          </a:xfrm>
          <a:prstGeom prst="rect">
            <a:avLst/>
          </a:prstGeom>
          <a:solidFill>
            <a:schemeClr val="bg1"/>
          </a:solidFill>
        </p:spPr>
        <p:txBody>
          <a:bodyPr wrap="square" rtlCol="0">
            <a:spAutoFit/>
          </a:bodyPr>
          <a:lstStyle/>
          <a:p>
            <a:r>
              <a:rPr lang="en-US" sz="1400" dirty="0" smtClean="0">
                <a:solidFill>
                  <a:schemeClr val="tx1"/>
                </a:solidFill>
                <a:latin typeface="+mn-lt"/>
              </a:rPr>
              <a:t>RF rack cooling water </a:t>
            </a:r>
            <a:r>
              <a:rPr lang="en-US" sz="1400" dirty="0" smtClean="0">
                <a:solidFill>
                  <a:schemeClr val="tx1"/>
                </a:solidFill>
                <a:latin typeface="Symbol" panose="05050102010706020507" pitchFamily="18" charset="2"/>
              </a:rPr>
              <a:t>D</a:t>
            </a:r>
            <a:r>
              <a:rPr lang="en-US" sz="1400" dirty="0" smtClean="0">
                <a:solidFill>
                  <a:schemeClr val="tx1"/>
                </a:solidFill>
                <a:latin typeface="+mn-lt"/>
              </a:rPr>
              <a:t>T = 6.7 ºC with 200 l/m;  AC/DC rack cooling water </a:t>
            </a:r>
            <a:r>
              <a:rPr lang="en-US" sz="1400" dirty="0">
                <a:solidFill>
                  <a:schemeClr val="tx1"/>
                </a:solidFill>
                <a:latin typeface="Symbol" panose="05050102010706020507" pitchFamily="18" charset="2"/>
              </a:rPr>
              <a:t>D</a:t>
            </a:r>
            <a:r>
              <a:rPr lang="en-US" sz="1400" dirty="0">
                <a:solidFill>
                  <a:schemeClr val="tx1"/>
                </a:solidFill>
              </a:rPr>
              <a:t>T = </a:t>
            </a:r>
            <a:r>
              <a:rPr lang="en-US" sz="1400" dirty="0" smtClean="0">
                <a:solidFill>
                  <a:schemeClr val="tx1"/>
                </a:solidFill>
              </a:rPr>
              <a:t>2.7 </a:t>
            </a:r>
            <a:r>
              <a:rPr lang="en-US" sz="1400" dirty="0">
                <a:solidFill>
                  <a:schemeClr val="tx1"/>
                </a:solidFill>
              </a:rPr>
              <a:t>ºC with </a:t>
            </a:r>
            <a:r>
              <a:rPr lang="en-US" sz="1400" dirty="0" smtClean="0">
                <a:solidFill>
                  <a:schemeClr val="tx1"/>
                </a:solidFill>
              </a:rPr>
              <a:t>70 </a:t>
            </a:r>
            <a:r>
              <a:rPr lang="en-US" sz="1400" dirty="0">
                <a:solidFill>
                  <a:schemeClr val="tx1"/>
                </a:solidFill>
              </a:rPr>
              <a:t>l/m</a:t>
            </a:r>
            <a:endParaRPr lang="en-US" sz="1400" dirty="0" smtClean="0">
              <a:solidFill>
                <a:schemeClr val="tx1"/>
              </a:solidFill>
              <a:latin typeface="+mn-lt"/>
            </a:endParaRPr>
          </a:p>
          <a:p>
            <a:r>
              <a:rPr lang="en-US" sz="1400" dirty="0" smtClean="0">
                <a:solidFill>
                  <a:schemeClr val="tx1"/>
                </a:solidFill>
                <a:latin typeface="+mn-lt"/>
              </a:rPr>
              <a:t>Losses cooled by water ≈ 107 kW ; losses dissipated “</a:t>
            </a:r>
            <a:r>
              <a:rPr lang="en-US" sz="1400" i="1" dirty="0" smtClean="0">
                <a:solidFill>
                  <a:schemeClr val="tx1"/>
                </a:solidFill>
                <a:latin typeface="+mn-lt"/>
              </a:rPr>
              <a:t>in air</a:t>
            </a:r>
            <a:r>
              <a:rPr lang="en-US" sz="1400" dirty="0" smtClean="0">
                <a:solidFill>
                  <a:schemeClr val="tx1"/>
                </a:solidFill>
                <a:latin typeface="+mn-lt"/>
              </a:rPr>
              <a:t>” </a:t>
            </a:r>
            <a:r>
              <a:rPr lang="en-US" sz="1400" dirty="0" smtClean="0">
                <a:solidFill>
                  <a:schemeClr val="tx1"/>
                </a:solidFill>
              </a:rPr>
              <a:t>≈ 11 kW</a:t>
            </a:r>
          </a:p>
          <a:p>
            <a:endParaRPr lang="en-US" sz="1400" dirty="0" smtClean="0">
              <a:solidFill>
                <a:schemeClr val="tx1"/>
              </a:solidFill>
              <a:latin typeface="+mn-lt"/>
            </a:endParaRPr>
          </a:p>
          <a:p>
            <a:r>
              <a:rPr lang="en-US" sz="1400" dirty="0" smtClean="0">
                <a:solidFill>
                  <a:schemeClr val="tx1"/>
                </a:solidFill>
                <a:latin typeface="+mn-lt"/>
              </a:rPr>
              <a:t>During the week-end a second non-stop test at nominal power was successfully completed, duration 66 hours.  </a:t>
            </a:r>
            <a:endParaRPr lang="en-US" sz="1400" dirty="0">
              <a:solidFill>
                <a:schemeClr val="tx1"/>
              </a:solidFill>
              <a:latin typeface="+mn-lt"/>
            </a:endParaRPr>
          </a:p>
        </p:txBody>
      </p:sp>
      <p:pic>
        <p:nvPicPr>
          <p:cNvPr id="3" name="Picture 2"/>
          <p:cNvPicPr>
            <a:picLocks noChangeAspect="1"/>
          </p:cNvPicPr>
          <p:nvPr/>
        </p:nvPicPr>
        <p:blipFill>
          <a:blip r:embed="rId2"/>
          <a:stretch>
            <a:fillRect/>
          </a:stretch>
        </p:blipFill>
        <p:spPr>
          <a:xfrm>
            <a:off x="359792" y="1117262"/>
            <a:ext cx="6400800" cy="4704134"/>
          </a:xfrm>
          <a:prstGeom prst="rect">
            <a:avLst/>
          </a:prstGeom>
        </p:spPr>
      </p:pic>
      <p:sp>
        <p:nvSpPr>
          <p:cNvPr id="11" name="TextBox 10"/>
          <p:cNvSpPr txBox="1"/>
          <p:nvPr/>
        </p:nvSpPr>
        <p:spPr>
          <a:xfrm>
            <a:off x="6891622" y="1902401"/>
            <a:ext cx="2744216" cy="3785652"/>
          </a:xfrm>
          <a:prstGeom prst="rect">
            <a:avLst/>
          </a:prstGeom>
          <a:solidFill>
            <a:schemeClr val="bg1"/>
          </a:solidFill>
        </p:spPr>
        <p:txBody>
          <a:bodyPr wrap="square" rtlCol="0">
            <a:spAutoFit/>
          </a:bodyPr>
          <a:lstStyle/>
          <a:p>
            <a:r>
              <a:rPr lang="en-US" sz="1400" dirty="0" err="1" smtClean="0">
                <a:solidFill>
                  <a:srgbClr val="3CA2BE"/>
                </a:solidFill>
                <a:latin typeface="+mn-lt"/>
              </a:rPr>
              <a:t>Ch1</a:t>
            </a:r>
            <a:r>
              <a:rPr lang="en-US" sz="1400" dirty="0" smtClean="0">
                <a:solidFill>
                  <a:srgbClr val="3CA2BE"/>
                </a:solidFill>
                <a:latin typeface="+mn-lt"/>
              </a:rPr>
              <a:t> : Elettra </a:t>
            </a:r>
            <a:r>
              <a:rPr lang="en-US" sz="1400" dirty="0" err="1" smtClean="0">
                <a:solidFill>
                  <a:srgbClr val="3CA2BE"/>
                </a:solidFill>
                <a:latin typeface="+mn-lt"/>
              </a:rPr>
              <a:t>WR1800</a:t>
            </a:r>
            <a:r>
              <a:rPr lang="en-US" sz="1400" dirty="0" smtClean="0">
                <a:solidFill>
                  <a:srgbClr val="3CA2BE"/>
                </a:solidFill>
                <a:latin typeface="+mn-lt"/>
              </a:rPr>
              <a:t> directional coupler</a:t>
            </a:r>
          </a:p>
          <a:p>
            <a:r>
              <a:rPr lang="en-US" sz="1400" dirty="0" smtClean="0">
                <a:solidFill>
                  <a:srgbClr val="3CA2BE"/>
                </a:solidFill>
                <a:latin typeface="Symbol" panose="05050102010706020507" pitchFamily="18" charset="2"/>
              </a:rPr>
              <a:t>D</a:t>
            </a:r>
            <a:r>
              <a:rPr lang="en-US" sz="1400" dirty="0" smtClean="0">
                <a:solidFill>
                  <a:srgbClr val="3CA2BE"/>
                </a:solidFill>
                <a:latin typeface="+mn-lt"/>
              </a:rPr>
              <a:t> = 0.06 dB</a:t>
            </a:r>
          </a:p>
          <a:p>
            <a:endParaRPr lang="en-US" sz="1400" dirty="0" smtClean="0">
              <a:solidFill>
                <a:schemeClr val="accent3">
                  <a:lumMod val="75000"/>
                </a:schemeClr>
              </a:solidFill>
              <a:latin typeface="+mn-lt"/>
            </a:endParaRPr>
          </a:p>
          <a:p>
            <a:endParaRPr lang="en-US" sz="1400" dirty="0" smtClean="0">
              <a:solidFill>
                <a:schemeClr val="accent3">
                  <a:lumMod val="75000"/>
                </a:schemeClr>
              </a:solidFill>
              <a:latin typeface="+mn-lt"/>
            </a:endParaRPr>
          </a:p>
          <a:p>
            <a:r>
              <a:rPr lang="en-US" sz="1400" dirty="0" err="1" smtClean="0">
                <a:solidFill>
                  <a:srgbClr val="E64D08"/>
                </a:solidFill>
                <a:latin typeface="+mn-lt"/>
              </a:rPr>
              <a:t>Ch2</a:t>
            </a:r>
            <a:r>
              <a:rPr lang="en-US" sz="1400" dirty="0" smtClean="0">
                <a:solidFill>
                  <a:srgbClr val="E64D08"/>
                </a:solidFill>
                <a:latin typeface="+mn-lt"/>
              </a:rPr>
              <a:t>: Module #1 </a:t>
            </a:r>
            <a:r>
              <a:rPr lang="en-US" sz="1400" dirty="0" err="1" smtClean="0">
                <a:solidFill>
                  <a:srgbClr val="E64D08"/>
                </a:solidFill>
                <a:latin typeface="+mn-lt"/>
              </a:rPr>
              <a:t>FWD</a:t>
            </a:r>
            <a:r>
              <a:rPr lang="en-US" sz="1400" dirty="0" smtClean="0">
                <a:solidFill>
                  <a:srgbClr val="E64D08"/>
                </a:solidFill>
                <a:latin typeface="+mn-lt"/>
              </a:rPr>
              <a:t> </a:t>
            </a:r>
            <a:r>
              <a:rPr lang="en-US" sz="1400" dirty="0" err="1" smtClean="0">
                <a:solidFill>
                  <a:srgbClr val="E64D08"/>
                </a:solidFill>
                <a:latin typeface="+mn-lt"/>
              </a:rPr>
              <a:t>PWR</a:t>
            </a:r>
            <a:endParaRPr lang="en-US" sz="1400" dirty="0" smtClean="0">
              <a:solidFill>
                <a:srgbClr val="E64D08"/>
              </a:solidFill>
              <a:latin typeface="+mn-lt"/>
            </a:endParaRPr>
          </a:p>
          <a:p>
            <a:r>
              <a:rPr lang="en-US" sz="1400" dirty="0">
                <a:solidFill>
                  <a:srgbClr val="E64D08"/>
                </a:solidFill>
                <a:latin typeface="Symbol" panose="05050102010706020507" pitchFamily="18" charset="2"/>
              </a:rPr>
              <a:t>D</a:t>
            </a:r>
            <a:r>
              <a:rPr lang="en-US" sz="1400" dirty="0" smtClean="0">
                <a:solidFill>
                  <a:srgbClr val="E64D08"/>
                </a:solidFill>
              </a:rPr>
              <a:t> </a:t>
            </a:r>
            <a:r>
              <a:rPr lang="en-US" sz="1400" dirty="0">
                <a:solidFill>
                  <a:srgbClr val="E64D08"/>
                </a:solidFill>
              </a:rPr>
              <a:t>= 0.06 dB</a:t>
            </a:r>
          </a:p>
          <a:p>
            <a:endParaRPr lang="en-US" sz="1400" dirty="0" smtClean="0">
              <a:solidFill>
                <a:schemeClr val="accent3">
                  <a:lumMod val="75000"/>
                </a:schemeClr>
              </a:solidFill>
              <a:latin typeface="+mn-lt"/>
            </a:endParaRPr>
          </a:p>
          <a:p>
            <a:endParaRPr lang="en-US" sz="1400" dirty="0" smtClean="0">
              <a:solidFill>
                <a:schemeClr val="accent3">
                  <a:lumMod val="75000"/>
                </a:schemeClr>
              </a:solidFill>
            </a:endParaRPr>
          </a:p>
          <a:p>
            <a:r>
              <a:rPr lang="en-US" sz="1400" dirty="0" err="1" smtClean="0">
                <a:solidFill>
                  <a:schemeClr val="accent1">
                    <a:lumMod val="75000"/>
                  </a:schemeClr>
                </a:solidFill>
              </a:rPr>
              <a:t>Ch3</a:t>
            </a:r>
            <a:r>
              <a:rPr lang="en-US" sz="1400" dirty="0" smtClean="0">
                <a:solidFill>
                  <a:schemeClr val="accent1">
                    <a:lumMod val="75000"/>
                  </a:schemeClr>
                </a:solidFill>
              </a:rPr>
              <a:t>: Driver </a:t>
            </a:r>
            <a:r>
              <a:rPr lang="en-US" sz="1400" dirty="0" err="1">
                <a:solidFill>
                  <a:schemeClr val="accent1">
                    <a:lumMod val="75000"/>
                  </a:schemeClr>
                </a:solidFill>
              </a:rPr>
              <a:t>FWD</a:t>
            </a:r>
            <a:r>
              <a:rPr lang="en-US" sz="1400" dirty="0">
                <a:solidFill>
                  <a:schemeClr val="accent1">
                    <a:lumMod val="75000"/>
                  </a:schemeClr>
                </a:solidFill>
              </a:rPr>
              <a:t> </a:t>
            </a:r>
            <a:r>
              <a:rPr lang="en-US" sz="1400" dirty="0" err="1" smtClean="0">
                <a:solidFill>
                  <a:schemeClr val="accent1">
                    <a:lumMod val="75000"/>
                  </a:schemeClr>
                </a:solidFill>
              </a:rPr>
              <a:t>PWR</a:t>
            </a:r>
            <a:endParaRPr lang="en-US" sz="1400" dirty="0">
              <a:solidFill>
                <a:schemeClr val="accent1">
                  <a:lumMod val="75000"/>
                </a:schemeClr>
              </a:solidFill>
            </a:endParaRPr>
          </a:p>
          <a:p>
            <a:r>
              <a:rPr lang="en-US" sz="1400" dirty="0">
                <a:solidFill>
                  <a:schemeClr val="accent1">
                    <a:lumMod val="75000"/>
                  </a:schemeClr>
                </a:solidFill>
                <a:latin typeface="Symbol" panose="05050102010706020507" pitchFamily="18" charset="2"/>
              </a:rPr>
              <a:t>D</a:t>
            </a:r>
            <a:r>
              <a:rPr lang="en-US" sz="1400" dirty="0" smtClean="0">
                <a:solidFill>
                  <a:schemeClr val="accent1">
                    <a:lumMod val="75000"/>
                  </a:schemeClr>
                </a:solidFill>
              </a:rPr>
              <a:t> </a:t>
            </a:r>
            <a:r>
              <a:rPr lang="en-US" sz="1400" dirty="0">
                <a:solidFill>
                  <a:schemeClr val="accent1">
                    <a:lumMod val="75000"/>
                  </a:schemeClr>
                </a:solidFill>
              </a:rPr>
              <a:t>= </a:t>
            </a:r>
            <a:r>
              <a:rPr lang="en-US" sz="1400" dirty="0" smtClean="0">
                <a:solidFill>
                  <a:schemeClr val="accent1">
                    <a:lumMod val="75000"/>
                  </a:schemeClr>
                </a:solidFill>
              </a:rPr>
              <a:t>0.10 </a:t>
            </a:r>
            <a:r>
              <a:rPr lang="en-US" sz="1400" dirty="0">
                <a:solidFill>
                  <a:schemeClr val="accent1">
                    <a:lumMod val="75000"/>
                  </a:schemeClr>
                </a:solidFill>
              </a:rPr>
              <a:t>dB</a:t>
            </a:r>
          </a:p>
          <a:p>
            <a:endParaRPr lang="en-US" sz="1400" dirty="0">
              <a:solidFill>
                <a:schemeClr val="accent3">
                  <a:lumMod val="75000"/>
                </a:schemeClr>
              </a:solidFill>
            </a:endParaRPr>
          </a:p>
          <a:p>
            <a:endParaRPr lang="en-US" sz="800" dirty="0" smtClean="0">
              <a:solidFill>
                <a:schemeClr val="accent3">
                  <a:lumMod val="75000"/>
                </a:schemeClr>
              </a:solidFill>
            </a:endParaRPr>
          </a:p>
          <a:p>
            <a:endParaRPr lang="en-US" sz="800" dirty="0" smtClean="0">
              <a:solidFill>
                <a:srgbClr val="F8A15A"/>
              </a:solidFill>
            </a:endParaRPr>
          </a:p>
          <a:p>
            <a:r>
              <a:rPr lang="en-US" sz="1400" dirty="0" err="1" smtClean="0">
                <a:solidFill>
                  <a:srgbClr val="F8A15A"/>
                </a:solidFill>
              </a:rPr>
              <a:t>Ch4</a:t>
            </a:r>
            <a:r>
              <a:rPr lang="en-US" sz="1400" dirty="0" smtClean="0">
                <a:solidFill>
                  <a:srgbClr val="F8A15A"/>
                </a:solidFill>
              </a:rPr>
              <a:t>: SSA amplifier </a:t>
            </a:r>
            <a:r>
              <a:rPr lang="en-US" sz="1400" dirty="0" err="1">
                <a:solidFill>
                  <a:srgbClr val="F8A15A"/>
                </a:solidFill>
              </a:rPr>
              <a:t>FWD</a:t>
            </a:r>
            <a:r>
              <a:rPr lang="en-US" sz="1400" dirty="0">
                <a:solidFill>
                  <a:srgbClr val="F8A15A"/>
                </a:solidFill>
              </a:rPr>
              <a:t> </a:t>
            </a:r>
            <a:r>
              <a:rPr lang="en-US" sz="1400" dirty="0" err="1" smtClean="0">
                <a:solidFill>
                  <a:srgbClr val="F8A15A"/>
                </a:solidFill>
              </a:rPr>
              <a:t>PWR</a:t>
            </a:r>
            <a:endParaRPr lang="en-US" sz="1400" dirty="0">
              <a:solidFill>
                <a:srgbClr val="F8A15A"/>
              </a:solidFill>
            </a:endParaRPr>
          </a:p>
          <a:p>
            <a:r>
              <a:rPr lang="en-US" sz="1400" dirty="0">
                <a:solidFill>
                  <a:srgbClr val="F8A15A"/>
                </a:solidFill>
                <a:latin typeface="Symbol" panose="05050102010706020507" pitchFamily="18" charset="2"/>
              </a:rPr>
              <a:t>D </a:t>
            </a:r>
            <a:r>
              <a:rPr lang="en-US" sz="1400" dirty="0" smtClean="0">
                <a:solidFill>
                  <a:srgbClr val="F8A15A"/>
                </a:solidFill>
              </a:rPr>
              <a:t>= </a:t>
            </a:r>
            <a:r>
              <a:rPr lang="en-US" sz="1400" dirty="0">
                <a:solidFill>
                  <a:srgbClr val="F8A15A"/>
                </a:solidFill>
              </a:rPr>
              <a:t>0.06 </a:t>
            </a:r>
            <a:r>
              <a:rPr lang="en-US" sz="1400" dirty="0" smtClean="0">
                <a:solidFill>
                  <a:srgbClr val="F8A15A"/>
                </a:solidFill>
              </a:rPr>
              <a:t>dB</a:t>
            </a:r>
          </a:p>
          <a:p>
            <a:r>
              <a:rPr lang="en-US" sz="1400" dirty="0" smtClean="0">
                <a:solidFill>
                  <a:srgbClr val="F8A15A"/>
                </a:solidFill>
              </a:rPr>
              <a:t>Initial data glitches max stroke</a:t>
            </a:r>
          </a:p>
          <a:p>
            <a:r>
              <a:rPr lang="en-US" sz="1400" dirty="0">
                <a:solidFill>
                  <a:srgbClr val="F8A15A"/>
                </a:solidFill>
                <a:latin typeface="Symbol" panose="05050102010706020507" pitchFamily="18" charset="2"/>
              </a:rPr>
              <a:t>D</a:t>
            </a:r>
            <a:r>
              <a:rPr lang="en-US" sz="1400" dirty="0" smtClean="0">
                <a:solidFill>
                  <a:srgbClr val="F8A15A"/>
                </a:solidFill>
              </a:rPr>
              <a:t> </a:t>
            </a:r>
            <a:r>
              <a:rPr lang="en-US" sz="1400" dirty="0">
                <a:solidFill>
                  <a:srgbClr val="F8A15A"/>
                </a:solidFill>
              </a:rPr>
              <a:t>= </a:t>
            </a:r>
            <a:r>
              <a:rPr lang="en-US" sz="1400" dirty="0" smtClean="0">
                <a:solidFill>
                  <a:srgbClr val="F8A15A"/>
                </a:solidFill>
              </a:rPr>
              <a:t>0.025 dB</a:t>
            </a:r>
            <a:endParaRPr lang="en-US" sz="1400" dirty="0">
              <a:solidFill>
                <a:srgbClr val="F8A15A"/>
              </a:solidFill>
            </a:endParaRPr>
          </a:p>
        </p:txBody>
      </p:sp>
    </p:spTree>
    <p:extLst>
      <p:ext uri="{BB962C8B-B14F-4D97-AF65-F5344CB8AC3E}">
        <p14:creationId xmlns:p14="http://schemas.microsoft.com/office/powerpoint/2010/main" val="361433234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1025525" algn="l"/>
              </a:tabLst>
            </a:pPr>
            <a:r>
              <a:rPr lang="en-US" dirty="0" smtClean="0"/>
              <a:t>Elettra storage ring operation</a:t>
            </a:r>
            <a:endParaRPr lang="en-US" dirty="0"/>
          </a:p>
        </p:txBody>
      </p:sp>
      <p:sp>
        <p:nvSpPr>
          <p:cNvPr id="3" name="Content Placeholder 2"/>
          <p:cNvSpPr>
            <a:spLocks noGrp="1"/>
          </p:cNvSpPr>
          <p:nvPr>
            <p:ph idx="1"/>
          </p:nvPr>
        </p:nvSpPr>
        <p:spPr>
          <a:xfrm>
            <a:off x="165371" y="4865823"/>
            <a:ext cx="3794821" cy="2693851"/>
          </a:xfrm>
          <a:solidFill>
            <a:schemeClr val="bg1"/>
          </a:solidFill>
        </p:spPr>
        <p:txBody>
          <a:bodyPr/>
          <a:lstStyle/>
          <a:p>
            <a:r>
              <a:rPr lang="en-US" sz="1600" b="1" dirty="0" smtClean="0">
                <a:solidFill>
                  <a:schemeClr val="tx1"/>
                </a:solidFill>
              </a:rPr>
              <a:t>2 weeks </a:t>
            </a:r>
            <a:r>
              <a:rPr lang="en-US" sz="1600" dirty="0" smtClean="0">
                <a:solidFill>
                  <a:schemeClr val="tx1"/>
                </a:solidFill>
              </a:rPr>
              <a:t>for installation and SAT</a:t>
            </a:r>
          </a:p>
          <a:p>
            <a:r>
              <a:rPr lang="en-US" sz="1600" b="1" dirty="0" smtClean="0">
                <a:solidFill>
                  <a:schemeClr val="tx1"/>
                </a:solidFill>
              </a:rPr>
              <a:t>1 week + 3 days </a:t>
            </a:r>
            <a:r>
              <a:rPr lang="en-US" sz="1600" dirty="0" smtClean="0">
                <a:solidFill>
                  <a:schemeClr val="tx1"/>
                </a:solidFill>
              </a:rPr>
              <a:t>to connect the CRE-331M transmitter to the cavity and integrate it in the Elettra system  (radioprotection and remote control) </a:t>
            </a:r>
          </a:p>
          <a:p>
            <a:r>
              <a:rPr lang="en-US" sz="1600" dirty="0" smtClean="0">
                <a:solidFill>
                  <a:schemeClr val="tx1"/>
                </a:solidFill>
              </a:rPr>
              <a:t>Elettra cavity needs roughly 45 - 50 kW. Maximum forward power has been hardware limited to 75 kW due to the 6 1/8” coaxial line and 80 kW circulator.</a:t>
            </a:r>
            <a:r>
              <a:rPr lang="en-US" sz="1600" dirty="0" smtClean="0">
                <a:solidFill>
                  <a:schemeClr val="tx2">
                    <a:lumMod val="60000"/>
                    <a:lumOff val="40000"/>
                  </a:schemeClr>
                </a:solidFill>
              </a:rPr>
              <a:t> </a:t>
            </a:r>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21</a:t>
            </a:fld>
            <a:endParaRPr lang="it-IT" altLang="it-IT" dirty="0"/>
          </a:p>
        </p:txBody>
      </p:sp>
      <p:sp>
        <p:nvSpPr>
          <p:cNvPr id="12" name="Content Placeholder 2"/>
          <p:cNvSpPr txBox="1">
            <a:spLocks/>
          </p:cNvSpPr>
          <p:nvPr/>
        </p:nvSpPr>
        <p:spPr>
          <a:xfrm>
            <a:off x="206660" y="1316038"/>
            <a:ext cx="9586180" cy="879625"/>
          </a:xfrm>
          <a:prstGeom prst="rect">
            <a:avLst/>
          </a:prstGeom>
        </p:spPr>
        <p:txBody>
          <a:bodyPr/>
          <a:lstStyle>
            <a:lvl1pPr marL="342900" indent="-342900" algn="l" defTabSz="447675" rtl="0" eaLnBrk="0" fontAlgn="base" hangingPunct="0">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0" fontAlgn="base" hangingPunct="0">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0" fontAlgn="base" hangingPunct="0">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0" fontAlgn="base" hangingPunct="0">
              <a:lnSpc>
                <a:spcPct val="93000"/>
              </a:lnSpc>
              <a:spcBef>
                <a:spcPct val="0"/>
              </a:spcBef>
              <a:spcAft>
                <a:spcPts val="575"/>
              </a:spcAft>
              <a:buClr>
                <a:srgbClr val="000000"/>
              </a:buClr>
              <a:buSzPct val="100000"/>
              <a:buFont typeface="Times New Roman" panose="02020603050405020304" pitchFamily="18" charset="0"/>
              <a:defRPr sz="1800">
                <a:solidFill>
                  <a:srgbClr val="000000"/>
                </a:solidFill>
                <a:latin typeface="+mn-lt"/>
                <a:ea typeface="MS PGothic" pitchFamily="34" charset="-128"/>
                <a:cs typeface="MS PGothic" charset="0"/>
              </a:defRPr>
            </a:lvl4pPr>
            <a:lvl5pPr marL="2055813" indent="-227013" algn="l" defTabSz="447675" rtl="0" eaLnBrk="0" fontAlgn="base" hangingPunct="0">
              <a:lnSpc>
                <a:spcPct val="93000"/>
              </a:lnSpc>
              <a:spcBef>
                <a:spcPct val="0"/>
              </a:spcBef>
              <a:spcAft>
                <a:spcPts val="288"/>
              </a:spcAft>
              <a:buClr>
                <a:srgbClr val="000000"/>
              </a:buClr>
              <a:buSzPct val="100000"/>
              <a:buFont typeface="Times New Roman" panose="02020603050405020304"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r>
              <a:rPr lang="en-US" sz="1600" kern="0" dirty="0" smtClean="0">
                <a:solidFill>
                  <a:schemeClr val="tx1"/>
                </a:solidFill>
              </a:rPr>
              <a:t>The CRE-331M transmitter was running for 8 working days on the 140 kW load with long duration tests 24+66 hours at 130 kW. It was also running 12 + 4 hours at 100 kW with some transistors and PS in OFF state to check the redundancy.</a:t>
            </a:r>
          </a:p>
        </p:txBody>
      </p:sp>
      <p:sp>
        <p:nvSpPr>
          <p:cNvPr id="13" name="TextBox 12"/>
          <p:cNvSpPr txBox="1"/>
          <p:nvPr/>
        </p:nvSpPr>
        <p:spPr>
          <a:xfrm>
            <a:off x="4111400" y="2280331"/>
            <a:ext cx="5528485" cy="732252"/>
          </a:xfrm>
          <a:prstGeom prst="rect">
            <a:avLst/>
          </a:prstGeom>
          <a:solidFill>
            <a:schemeClr val="bg1"/>
          </a:solidFill>
        </p:spPr>
        <p:txBody>
          <a:bodyPr wrap="square" rtlCol="0">
            <a:spAutoFit/>
          </a:bodyPr>
          <a:lstStyle/>
          <a:p>
            <a:r>
              <a:rPr lang="en-US" sz="1400" dirty="0" smtClean="0">
                <a:solidFill>
                  <a:schemeClr val="accent3">
                    <a:lumMod val="75000"/>
                  </a:schemeClr>
                </a:solidFill>
                <a:latin typeface="+mn-lt"/>
              </a:rPr>
              <a:t>Temporary lay out of the RF power run towards the accelerating cavity. </a:t>
            </a:r>
            <a:r>
              <a:rPr lang="en-US" sz="1400" dirty="0" err="1" smtClean="0">
                <a:solidFill>
                  <a:schemeClr val="accent3">
                    <a:lumMod val="75000"/>
                  </a:schemeClr>
                </a:solidFill>
                <a:latin typeface="+mn-lt"/>
              </a:rPr>
              <a:t>WG</a:t>
            </a:r>
            <a:r>
              <a:rPr lang="en-US" sz="1400" dirty="0" smtClean="0">
                <a:solidFill>
                  <a:schemeClr val="accent3">
                    <a:lumMod val="75000"/>
                  </a:schemeClr>
                </a:solidFill>
                <a:latin typeface="+mn-lt"/>
              </a:rPr>
              <a:t> components have been ordered and will be installed upon their delivery</a:t>
            </a:r>
            <a:endParaRPr lang="en-US" sz="1400" dirty="0">
              <a:solidFill>
                <a:schemeClr val="accent3">
                  <a:lumMod val="75000"/>
                </a:schemeClr>
              </a:solidFill>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816" y="2199283"/>
            <a:ext cx="3067512" cy="230063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743" y="3170591"/>
            <a:ext cx="5486400" cy="4114800"/>
          </a:xfrm>
          <a:prstGeom prst="rect">
            <a:avLst/>
          </a:prstGeom>
        </p:spPr>
      </p:pic>
    </p:spTree>
    <p:extLst>
      <p:ext uri="{BB962C8B-B14F-4D97-AF65-F5344CB8AC3E}">
        <p14:creationId xmlns:p14="http://schemas.microsoft.com/office/powerpoint/2010/main" val="259361263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plans</a:t>
            </a:r>
            <a:endParaRPr lang="en-US" dirty="0"/>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22</a:t>
            </a:fld>
            <a:endParaRPr lang="it-IT" altLang="it-IT" dirty="0"/>
          </a:p>
        </p:txBody>
      </p:sp>
      <p:sp>
        <p:nvSpPr>
          <p:cNvPr id="5" name="Content Placeholder 2"/>
          <p:cNvSpPr txBox="1">
            <a:spLocks/>
          </p:cNvSpPr>
          <p:nvPr/>
        </p:nvSpPr>
        <p:spPr>
          <a:xfrm>
            <a:off x="252674" y="1331565"/>
            <a:ext cx="9612174" cy="2750826"/>
          </a:xfrm>
          <a:prstGeom prst="rect">
            <a:avLst/>
          </a:prstGeom>
        </p:spPr>
        <p:txBody>
          <a:bodyPr/>
          <a:lstStyle>
            <a:lvl1pPr marL="342900" indent="-342900" algn="l" defTabSz="447675" rtl="0" eaLnBrk="0" fontAlgn="base" hangingPunct="0">
              <a:lnSpc>
                <a:spcPct val="100000"/>
              </a:lnSpc>
              <a:spcBef>
                <a:spcPts val="0"/>
              </a:spcBef>
              <a:spcAft>
                <a:spcPts val="600"/>
              </a:spcAft>
              <a:buClr>
                <a:srgbClr val="000000"/>
              </a:buClr>
              <a:buSzPct val="100000"/>
              <a:buFont typeface="Wingdings" panose="05000000000000000000" pitchFamily="2" charset="2"/>
              <a:buChar char="ü"/>
              <a:defRPr sz="2400" b="0">
                <a:solidFill>
                  <a:srgbClr val="000000"/>
                </a:solidFill>
                <a:latin typeface="+mn-lt"/>
                <a:ea typeface="MS PGothic" pitchFamily="34" charset="-128"/>
                <a:cs typeface="MS PGothic" charset="0"/>
              </a:defRPr>
            </a:lvl1pPr>
            <a:lvl2pPr marL="742950" indent="-285750" algn="l" defTabSz="447675" rtl="0" eaLnBrk="0" fontAlgn="base" hangingPunct="0">
              <a:lnSpc>
                <a:spcPct val="100000"/>
              </a:lnSpc>
              <a:spcBef>
                <a:spcPts val="0"/>
              </a:spcBef>
              <a:spcAft>
                <a:spcPts val="0"/>
              </a:spcAft>
              <a:buClr>
                <a:srgbClr val="000000"/>
              </a:buClr>
              <a:buSzPct val="100000"/>
              <a:buFont typeface="Arial" panose="020B0604020202020204" pitchFamily="34" charset="0"/>
              <a:buChar char="•"/>
              <a:defRPr sz="2200">
                <a:solidFill>
                  <a:srgbClr val="000000"/>
                </a:solidFill>
                <a:latin typeface="+mn-lt"/>
                <a:ea typeface="MS PGothic" pitchFamily="34" charset="-128"/>
                <a:cs typeface="MS PGothic" charset="0"/>
              </a:defRPr>
            </a:lvl2pPr>
            <a:lvl3pPr marL="1200150" indent="-285750" algn="l" defTabSz="447675" rtl="0" eaLnBrk="0" fontAlgn="base" hangingPunct="0">
              <a:lnSpc>
                <a:spcPct val="100000"/>
              </a:lnSpc>
              <a:spcBef>
                <a:spcPts val="0"/>
              </a:spcBef>
              <a:spcAft>
                <a:spcPts val="0"/>
              </a:spcAft>
              <a:buClr>
                <a:srgbClr val="000000"/>
              </a:buClr>
              <a:buSzPct val="100000"/>
              <a:buFont typeface="Arial" panose="020B0604020202020204" pitchFamily="34" charset="0"/>
              <a:buChar char="−"/>
              <a:defRPr sz="2000" i="1" baseline="0">
                <a:solidFill>
                  <a:srgbClr val="000000"/>
                </a:solidFill>
                <a:latin typeface="+mn-lt"/>
                <a:ea typeface="MS PGothic" pitchFamily="34" charset="-128"/>
                <a:cs typeface="MS PGothic" charset="0"/>
              </a:defRPr>
            </a:lvl3pPr>
            <a:lvl4pPr marL="1598613" indent="-227013" algn="l" defTabSz="447675" rtl="0" eaLnBrk="0" fontAlgn="base" hangingPunct="0">
              <a:lnSpc>
                <a:spcPct val="93000"/>
              </a:lnSpc>
              <a:spcBef>
                <a:spcPct val="0"/>
              </a:spcBef>
              <a:spcAft>
                <a:spcPts val="575"/>
              </a:spcAft>
              <a:buClr>
                <a:srgbClr val="000000"/>
              </a:buClr>
              <a:buSzPct val="100000"/>
              <a:buFont typeface="Times New Roman" panose="02020603050405020304" pitchFamily="18" charset="0"/>
              <a:defRPr sz="1800">
                <a:solidFill>
                  <a:srgbClr val="000000"/>
                </a:solidFill>
                <a:latin typeface="+mn-lt"/>
                <a:ea typeface="MS PGothic" pitchFamily="34" charset="-128"/>
                <a:cs typeface="MS PGothic" charset="0"/>
              </a:defRPr>
            </a:lvl4pPr>
            <a:lvl5pPr marL="2055813" indent="-227013" algn="l" defTabSz="447675" rtl="0" eaLnBrk="0" fontAlgn="base" hangingPunct="0">
              <a:lnSpc>
                <a:spcPct val="93000"/>
              </a:lnSpc>
              <a:spcBef>
                <a:spcPct val="0"/>
              </a:spcBef>
              <a:spcAft>
                <a:spcPts val="288"/>
              </a:spcAft>
              <a:buClr>
                <a:srgbClr val="000000"/>
              </a:buClr>
              <a:buSzPct val="100000"/>
              <a:buFont typeface="Times New Roman" panose="02020603050405020304" pitchFamily="18"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r>
              <a:rPr lang="en-US" sz="1400" kern="0" dirty="0" smtClean="0">
                <a:solidFill>
                  <a:schemeClr val="tx1"/>
                </a:solidFill>
              </a:rPr>
              <a:t>Today the 4 Elettra RF systems run:</a:t>
            </a:r>
          </a:p>
          <a:p>
            <a:pPr lvl="1"/>
            <a:r>
              <a:rPr lang="en-US" sz="1400" kern="0" dirty="0" smtClean="0">
                <a:solidFill>
                  <a:schemeClr val="tx1"/>
                </a:solidFill>
              </a:rPr>
              <a:t>2 with klystron-based amplifier, </a:t>
            </a:r>
          </a:p>
          <a:p>
            <a:pPr lvl="1"/>
            <a:r>
              <a:rPr lang="en-US" sz="1400" kern="0" dirty="0" smtClean="0">
                <a:solidFill>
                  <a:schemeClr val="tx1"/>
                </a:solidFill>
              </a:rPr>
              <a:t>1 with IOT amplifier, </a:t>
            </a:r>
          </a:p>
          <a:p>
            <a:pPr lvl="1"/>
            <a:r>
              <a:rPr lang="en-US" sz="1400" kern="0" dirty="0" smtClean="0">
                <a:solidFill>
                  <a:schemeClr val="tx1"/>
                </a:solidFill>
              </a:rPr>
              <a:t>1 SSA amplifier.</a:t>
            </a:r>
          </a:p>
          <a:p>
            <a:r>
              <a:rPr lang="en-US" sz="1400" kern="0" dirty="0">
                <a:solidFill>
                  <a:schemeClr val="tx1"/>
                </a:solidFill>
              </a:rPr>
              <a:t>The contract foresees a total of </a:t>
            </a:r>
            <a:r>
              <a:rPr lang="en-US" sz="1400" kern="0" dirty="0" smtClean="0">
                <a:solidFill>
                  <a:schemeClr val="tx1"/>
                </a:solidFill>
              </a:rPr>
              <a:t>4 SSA units.</a:t>
            </a:r>
          </a:p>
          <a:p>
            <a:r>
              <a:rPr lang="en-US" sz="1400" kern="0" dirty="0" smtClean="0">
                <a:solidFill>
                  <a:schemeClr val="tx1"/>
                </a:solidFill>
              </a:rPr>
              <a:t>In 2022 the second CRE-331M transmitter will be installed in RF#8 during </a:t>
            </a:r>
            <a:r>
              <a:rPr lang="en-US" sz="1400" kern="0" dirty="0">
                <a:solidFill>
                  <a:schemeClr val="tx1"/>
                </a:solidFill>
              </a:rPr>
              <a:t>the standard shut down ( minimum impact on the user time</a:t>
            </a:r>
            <a:r>
              <a:rPr lang="en-US" sz="1400" kern="0" dirty="0" smtClean="0">
                <a:solidFill>
                  <a:schemeClr val="tx1"/>
                </a:solidFill>
              </a:rPr>
              <a:t>). Installation of the last 2 SSA needs more time since there is no available free room.</a:t>
            </a:r>
          </a:p>
          <a:p>
            <a:r>
              <a:rPr lang="en-US" sz="1400" kern="0" dirty="0" smtClean="0">
                <a:solidFill>
                  <a:schemeClr val="tx1"/>
                </a:solidFill>
              </a:rPr>
              <a:t>Next year the final RF run lay out will be carried out in </a:t>
            </a:r>
            <a:r>
              <a:rPr lang="en-US" sz="1400" kern="0" dirty="0" err="1" smtClean="0">
                <a:solidFill>
                  <a:schemeClr val="tx1"/>
                </a:solidFill>
              </a:rPr>
              <a:t>RF#3</a:t>
            </a:r>
            <a:r>
              <a:rPr lang="en-US" sz="1400" kern="0" dirty="0" smtClean="0">
                <a:solidFill>
                  <a:schemeClr val="tx1"/>
                </a:solidFill>
              </a:rPr>
              <a:t>  with a useful waveguide switch to test the amplifier and full </a:t>
            </a:r>
            <a:r>
              <a:rPr lang="en-US" sz="1400" kern="0" dirty="0" err="1" smtClean="0">
                <a:solidFill>
                  <a:schemeClr val="tx1"/>
                </a:solidFill>
              </a:rPr>
              <a:t>WG</a:t>
            </a:r>
            <a:r>
              <a:rPr lang="en-US" sz="1400" kern="0" dirty="0" smtClean="0">
                <a:solidFill>
                  <a:schemeClr val="tx1"/>
                </a:solidFill>
              </a:rPr>
              <a:t> run towards the cavity.</a:t>
            </a:r>
          </a:p>
          <a:p>
            <a:r>
              <a:rPr lang="en-US" sz="1400" kern="0" dirty="0" smtClean="0">
                <a:solidFill>
                  <a:schemeClr val="tx1"/>
                </a:solidFill>
              </a:rPr>
              <a:t>Contract with AFT and MEGA Ind. for loads, circulators and </a:t>
            </a:r>
            <a:r>
              <a:rPr lang="en-US" sz="1400" kern="0" dirty="0" err="1" smtClean="0">
                <a:solidFill>
                  <a:schemeClr val="tx1"/>
                </a:solidFill>
              </a:rPr>
              <a:t>WG</a:t>
            </a:r>
            <a:r>
              <a:rPr lang="en-US" sz="1400" kern="0" dirty="0" smtClean="0">
                <a:solidFill>
                  <a:schemeClr val="tx1"/>
                </a:solidFill>
              </a:rPr>
              <a:t> components are running. </a:t>
            </a:r>
            <a:r>
              <a:rPr lang="en-US" sz="1400" kern="0" dirty="0" smtClean="0">
                <a:solidFill>
                  <a:schemeClr val="tx1"/>
                </a:solidFill>
              </a:rPr>
              <a:t>The</a:t>
            </a:r>
            <a:r>
              <a:rPr lang="en-US" sz="1400" kern="0" dirty="0" smtClean="0">
                <a:solidFill>
                  <a:schemeClr val="tx1"/>
                </a:solidFill>
              </a:rPr>
              <a:t> </a:t>
            </a:r>
            <a:r>
              <a:rPr lang="en-US" sz="1400" kern="0" dirty="0" smtClean="0">
                <a:solidFill>
                  <a:schemeClr val="tx1"/>
                </a:solidFill>
              </a:rPr>
              <a:t>time delivery of these components is pivotal for </a:t>
            </a:r>
            <a:r>
              <a:rPr lang="en-US" sz="1400" kern="0" dirty="0" smtClean="0">
                <a:solidFill>
                  <a:schemeClr val="tx1"/>
                </a:solidFill>
              </a:rPr>
              <a:t>the next </a:t>
            </a:r>
            <a:r>
              <a:rPr lang="en-US" sz="1400" kern="0" dirty="0" smtClean="0">
                <a:solidFill>
                  <a:schemeClr val="tx1"/>
                </a:solidFill>
              </a:rPr>
              <a:t>SSA installation.</a:t>
            </a:r>
          </a:p>
        </p:txBody>
      </p:sp>
      <p:pic>
        <p:nvPicPr>
          <p:cNvPr id="6" name="Picture 5"/>
          <p:cNvPicPr>
            <a:picLocks noChangeAspect="1"/>
          </p:cNvPicPr>
          <p:nvPr/>
        </p:nvPicPr>
        <p:blipFill>
          <a:blip r:embed="rId2"/>
          <a:stretch>
            <a:fillRect/>
          </a:stretch>
        </p:blipFill>
        <p:spPr>
          <a:xfrm>
            <a:off x="427493" y="4082391"/>
            <a:ext cx="4371975" cy="3448050"/>
          </a:xfrm>
          <a:prstGeom prst="rect">
            <a:avLst/>
          </a:prstGeom>
        </p:spPr>
      </p:pic>
      <p:pic>
        <p:nvPicPr>
          <p:cNvPr id="7" name="Picture 6"/>
          <p:cNvPicPr>
            <a:picLocks noChangeAspect="1"/>
          </p:cNvPicPr>
          <p:nvPr/>
        </p:nvPicPr>
        <p:blipFill>
          <a:blip r:embed="rId3"/>
          <a:stretch>
            <a:fillRect/>
          </a:stretch>
        </p:blipFill>
        <p:spPr>
          <a:xfrm>
            <a:off x="4943969" y="4503737"/>
            <a:ext cx="5029200" cy="2286000"/>
          </a:xfrm>
          <a:prstGeom prst="rect">
            <a:avLst/>
          </a:prstGeom>
        </p:spPr>
      </p:pic>
    </p:spTree>
    <p:extLst>
      <p:ext uri="{BB962C8B-B14F-4D97-AF65-F5344CB8AC3E}">
        <p14:creationId xmlns:p14="http://schemas.microsoft.com/office/powerpoint/2010/main" val="385696164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79367" y="1259557"/>
            <a:ext cx="9169458" cy="5688632"/>
          </a:xfrm>
        </p:spPr>
        <p:txBody>
          <a:bodyPr/>
          <a:lstStyle/>
          <a:p>
            <a:pPr>
              <a:lnSpc>
                <a:spcPct val="150000"/>
              </a:lnSpc>
            </a:pPr>
            <a:r>
              <a:rPr lang="en-US" sz="1800" dirty="0" smtClean="0"/>
              <a:t>Elettra cavity, after 18 years of operation, has shown a mechanical weakness (cooling pipe water leak). It is working with no trouble but it moves us to ponder its choice for the Elettra 2.0 project. </a:t>
            </a:r>
          </a:p>
          <a:p>
            <a:pPr>
              <a:lnSpc>
                <a:spcPct val="150000"/>
              </a:lnSpc>
            </a:pPr>
            <a:r>
              <a:rPr lang="en-US" sz="1800" dirty="0" smtClean="0"/>
              <a:t>Installation and set into operation of the first </a:t>
            </a:r>
            <a:r>
              <a:rPr lang="en-US" sz="1800" dirty="0"/>
              <a:t>130 kW </a:t>
            </a:r>
            <a:r>
              <a:rPr lang="en-US" sz="1800" dirty="0" smtClean="0"/>
              <a:t>SSA for the Elettra 2.0 project was successful. The machine is now running on the cavity at 45 kW of output power (level required by Elettra</a:t>
            </a:r>
            <a:r>
              <a:rPr lang="en-US" sz="1800" dirty="0" smtClean="0"/>
              <a:t>).</a:t>
            </a:r>
          </a:p>
          <a:p>
            <a:pPr>
              <a:lnSpc>
                <a:spcPct val="150000"/>
              </a:lnSpc>
            </a:pPr>
            <a:r>
              <a:rPr lang="en-US" sz="1800" dirty="0" smtClean="0"/>
              <a:t>The new SSA is well built and in compliance with the specifications. Ready to deliver the full RF power in one week. </a:t>
            </a:r>
            <a:endParaRPr lang="en-US" sz="1800" dirty="0" smtClean="0"/>
          </a:p>
          <a:p>
            <a:pPr>
              <a:lnSpc>
                <a:spcPct val="150000"/>
              </a:lnSpc>
            </a:pPr>
            <a:r>
              <a:rPr lang="en-US" sz="1800" dirty="0" smtClean="0"/>
              <a:t>Second SSA installation foreseen in 2022 April or June Elettra shut down. It will be performed upon the availability of the wave guide components that have been already ordered.</a:t>
            </a:r>
          </a:p>
          <a:p>
            <a:pPr>
              <a:lnSpc>
                <a:spcPct val="150000"/>
              </a:lnSpc>
            </a:pPr>
            <a:r>
              <a:rPr lang="en-US" sz="1800" dirty="0" smtClean="0"/>
              <a:t>Even if the SSA belongs to the Elettra 2.0 project, they are really needed for the today operation for Elettra. </a:t>
            </a:r>
            <a:endParaRPr lang="en-US" sz="1800" dirty="0"/>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23</a:t>
            </a:fld>
            <a:endParaRPr lang="it-IT" altLang="it-IT" dirty="0"/>
          </a:p>
        </p:txBody>
      </p:sp>
    </p:spTree>
    <p:extLst>
      <p:ext uri="{BB962C8B-B14F-4D97-AF65-F5344CB8AC3E}">
        <p14:creationId xmlns:p14="http://schemas.microsoft.com/office/powerpoint/2010/main" val="630908414"/>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C4892C59-1440-4275-80F6-37FC5E247ADC}" type="slidenum">
              <a:rPr lang="it-IT" altLang="it-IT" sz="1300" smtClean="0">
                <a:solidFill>
                  <a:srgbClr val="000000"/>
                </a:solidFill>
              </a:rPr>
              <a:pPr/>
              <a:t>24</a:t>
            </a:fld>
            <a:endParaRPr lang="it-IT" altLang="it-IT" sz="1300" smtClean="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081" y="170735"/>
            <a:ext cx="6696744" cy="936104"/>
          </a:xfrm>
        </p:spPr>
        <p:txBody>
          <a:bodyPr/>
          <a:lstStyle/>
          <a:p>
            <a:r>
              <a:rPr lang="en-US" dirty="0" smtClean="0"/>
              <a:t>Talk Content</a:t>
            </a:r>
            <a:endParaRPr lang="en-US" dirty="0"/>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3</a:t>
            </a:fld>
            <a:endParaRPr lang="it-IT" altLang="it-IT" dirty="0"/>
          </a:p>
        </p:txBody>
      </p:sp>
      <p:sp>
        <p:nvSpPr>
          <p:cNvPr id="9" name="Content Placeholder 8"/>
          <p:cNvSpPr>
            <a:spLocks noGrp="1"/>
          </p:cNvSpPr>
          <p:nvPr>
            <p:ph idx="1"/>
          </p:nvPr>
        </p:nvSpPr>
        <p:spPr>
          <a:xfrm>
            <a:off x="863848" y="2731284"/>
            <a:ext cx="6984776" cy="2488713"/>
          </a:xfrm>
        </p:spPr>
        <p:txBody>
          <a:bodyPr/>
          <a:lstStyle/>
          <a:p>
            <a:pPr marL="457200" indent="-457200">
              <a:lnSpc>
                <a:spcPct val="250000"/>
              </a:lnSpc>
              <a:buFont typeface="+mj-lt"/>
              <a:buAutoNum type="arabicPeriod"/>
            </a:pPr>
            <a:r>
              <a:rPr lang="en-US" dirty="0" smtClean="0"/>
              <a:t>Elettra Cavity water leak</a:t>
            </a:r>
          </a:p>
          <a:p>
            <a:pPr marL="457200" indent="-457200">
              <a:buFont typeface="+mj-lt"/>
              <a:buAutoNum type="arabicPeriod"/>
            </a:pPr>
            <a:r>
              <a:rPr lang="en-US" dirty="0" smtClean="0"/>
              <a:t>130 kW -500 MHz Solid State Amplifier: installation and set into operation of the first unit.</a:t>
            </a:r>
            <a:endParaRPr lang="en-US" dirty="0"/>
          </a:p>
        </p:txBody>
      </p:sp>
    </p:spTree>
    <p:extLst>
      <p:ext uri="{BB962C8B-B14F-4D97-AF65-F5344CB8AC3E}">
        <p14:creationId xmlns:p14="http://schemas.microsoft.com/office/powerpoint/2010/main" val="32310026"/>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a:t>
            </a:r>
            <a:r>
              <a:rPr lang="en-US" dirty="0" err="1" smtClean="0"/>
              <a:t>RF#3</a:t>
            </a:r>
            <a:endParaRPr lang="en-US" dirty="0"/>
          </a:p>
        </p:txBody>
      </p:sp>
      <p:sp>
        <p:nvSpPr>
          <p:cNvPr id="3" name="Content Placeholder 2"/>
          <p:cNvSpPr>
            <a:spLocks noGrp="1"/>
          </p:cNvSpPr>
          <p:nvPr>
            <p:ph idx="1"/>
          </p:nvPr>
        </p:nvSpPr>
        <p:spPr>
          <a:xfrm>
            <a:off x="467917" y="1259557"/>
            <a:ext cx="9108900" cy="1368152"/>
          </a:xfrm>
        </p:spPr>
        <p:txBody>
          <a:bodyPr/>
          <a:lstStyle/>
          <a:p>
            <a:r>
              <a:rPr lang="en-US" sz="1800" dirty="0" smtClean="0"/>
              <a:t>In June 2021, during the first day of Elettra the shut-down, a water leak was found at the brazed junction of the U-bend section of the external cooling system.</a:t>
            </a:r>
          </a:p>
          <a:p>
            <a:r>
              <a:rPr lang="en-US" sz="1800" dirty="0" smtClean="0"/>
              <a:t>The storage ring water leak detector was giving the alarm one week before the shut down, The warning was ignored, as usual.</a:t>
            </a:r>
          </a:p>
          <a:p>
            <a:pPr marL="0" indent="0">
              <a:buNone/>
            </a:pP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4</a:t>
            </a:fld>
            <a:endParaRPr lang="it-IT" altLang="it-IT"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424" y="2771724"/>
            <a:ext cx="5486400" cy="4114800"/>
          </a:xfrm>
          <a:prstGeom prst="rect">
            <a:avLst/>
          </a:prstGeom>
        </p:spPr>
      </p:pic>
      <p:pic>
        <p:nvPicPr>
          <p:cNvPr id="6" name="Picture 5"/>
          <p:cNvPicPr>
            <a:picLocks noChangeAspect="1"/>
          </p:cNvPicPr>
          <p:nvPr/>
        </p:nvPicPr>
        <p:blipFill>
          <a:blip r:embed="rId3"/>
          <a:stretch>
            <a:fillRect/>
          </a:stretch>
        </p:blipFill>
        <p:spPr>
          <a:xfrm>
            <a:off x="391140" y="2771724"/>
            <a:ext cx="3566853" cy="3242076"/>
          </a:xfrm>
          <a:prstGeom prst="rect">
            <a:avLst/>
          </a:prstGeom>
        </p:spPr>
      </p:pic>
      <p:sp>
        <p:nvSpPr>
          <p:cNvPr id="7" name="TextBox 6"/>
          <p:cNvSpPr txBox="1"/>
          <p:nvPr/>
        </p:nvSpPr>
        <p:spPr>
          <a:xfrm>
            <a:off x="391140" y="6083049"/>
            <a:ext cx="3433405" cy="338554"/>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Cavity with cooling pipes - new one</a:t>
            </a:r>
            <a:endParaRPr lang="en-US" sz="1600" dirty="0">
              <a:solidFill>
                <a:schemeClr val="accent1">
                  <a:lumMod val="75000"/>
                </a:schemeClr>
              </a:solidFill>
              <a:latin typeface="+mn-lt"/>
            </a:endParaRPr>
          </a:p>
        </p:txBody>
      </p:sp>
      <p:sp>
        <p:nvSpPr>
          <p:cNvPr id="9" name="TextBox 8"/>
          <p:cNvSpPr txBox="1"/>
          <p:nvPr/>
        </p:nvSpPr>
        <p:spPr>
          <a:xfrm>
            <a:off x="4824288" y="7030539"/>
            <a:ext cx="4609406" cy="338554"/>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Water leak on the cavity pipes in section </a:t>
            </a:r>
            <a:r>
              <a:rPr lang="en-US" sz="1600" dirty="0" err="1" smtClean="0">
                <a:solidFill>
                  <a:schemeClr val="accent1">
                    <a:lumMod val="75000"/>
                  </a:schemeClr>
                </a:solidFill>
                <a:latin typeface="+mn-lt"/>
              </a:rPr>
              <a:t>RF#3</a:t>
            </a:r>
            <a:endParaRPr lang="en-US" sz="1600" dirty="0">
              <a:solidFill>
                <a:schemeClr val="accent1">
                  <a:lumMod val="75000"/>
                </a:schemeClr>
              </a:solidFill>
              <a:latin typeface="+mn-lt"/>
            </a:endParaRPr>
          </a:p>
        </p:txBody>
      </p:sp>
    </p:spTree>
    <p:extLst>
      <p:ext uri="{BB962C8B-B14F-4D97-AF65-F5344CB8AC3E}">
        <p14:creationId xmlns:p14="http://schemas.microsoft.com/office/powerpoint/2010/main" val="415713377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a:t>
            </a:r>
            <a:r>
              <a:rPr lang="en-US" dirty="0" err="1" smtClean="0"/>
              <a:t>RF#3</a:t>
            </a:r>
            <a:endParaRPr lang="en-US" dirty="0"/>
          </a:p>
        </p:txBody>
      </p:sp>
      <p:sp>
        <p:nvSpPr>
          <p:cNvPr id="3" name="Content Placeholder 2"/>
          <p:cNvSpPr>
            <a:spLocks noGrp="1"/>
          </p:cNvSpPr>
          <p:nvPr>
            <p:ph idx="1"/>
          </p:nvPr>
        </p:nvSpPr>
        <p:spPr>
          <a:xfrm>
            <a:off x="575817" y="1691605"/>
            <a:ext cx="8928991" cy="5040560"/>
          </a:xfrm>
        </p:spPr>
        <p:txBody>
          <a:bodyPr/>
          <a:lstStyle/>
          <a:p>
            <a:pPr>
              <a:lnSpc>
                <a:spcPct val="150000"/>
              </a:lnSpc>
            </a:pPr>
            <a:r>
              <a:rPr lang="en-US" sz="1600" dirty="0" smtClean="0"/>
              <a:t>Water leak did not stop the cavity operation nor the storage ring</a:t>
            </a:r>
            <a:r>
              <a:rPr lang="en-US" sz="1600" dirty="0"/>
              <a:t> </a:t>
            </a:r>
            <a:r>
              <a:rPr lang="en-US" sz="1600" dirty="0" smtClean="0"/>
              <a:t>since there is an automatic refill of the water tank of the circuit.</a:t>
            </a:r>
          </a:p>
          <a:p>
            <a:pPr>
              <a:lnSpc>
                <a:spcPct val="150000"/>
              </a:lnSpc>
            </a:pPr>
            <a:r>
              <a:rPr lang="en-US" sz="1600" dirty="0" smtClean="0"/>
              <a:t>Cavity was running since 2003 with no faults at all.</a:t>
            </a:r>
          </a:p>
          <a:p>
            <a:pPr>
              <a:lnSpc>
                <a:spcPct val="150000"/>
              </a:lnSpc>
            </a:pPr>
            <a:r>
              <a:rPr lang="en-US" sz="1600" dirty="0" smtClean="0"/>
              <a:t>Water quality checked last year and compared with SLS. Elettra cooling water was looking great!</a:t>
            </a:r>
          </a:p>
          <a:p>
            <a:pPr>
              <a:lnSpc>
                <a:spcPct val="150000"/>
              </a:lnSpc>
            </a:pPr>
            <a:r>
              <a:rPr lang="en-US" sz="1600" dirty="0" smtClean="0">
                <a:solidFill>
                  <a:srgbClr val="1067EA"/>
                </a:solidFill>
              </a:rPr>
              <a:t>Leakage is very likely due to the operating cooling water pressure 9 bar. </a:t>
            </a:r>
            <a:r>
              <a:rPr lang="en-US" sz="1600" dirty="0" smtClean="0">
                <a:solidFill>
                  <a:schemeClr val="tx1"/>
                </a:solidFill>
              </a:rPr>
              <a:t>Cooling circuit flow</a:t>
            </a:r>
            <a:r>
              <a:rPr lang="en-US" sz="1600" dirty="0">
                <a:solidFill>
                  <a:schemeClr val="tx1"/>
                </a:solidFill>
              </a:rPr>
              <a:t> </a:t>
            </a:r>
            <a:r>
              <a:rPr lang="en-US" sz="1600" dirty="0" smtClean="0">
                <a:solidFill>
                  <a:schemeClr val="tx1"/>
                </a:solidFill>
              </a:rPr>
              <a:t>is 200 l/m. </a:t>
            </a:r>
          </a:p>
          <a:p>
            <a:pPr>
              <a:lnSpc>
                <a:spcPct val="150000"/>
              </a:lnSpc>
            </a:pPr>
            <a:r>
              <a:rPr lang="en-US" sz="1600" dirty="0" smtClean="0"/>
              <a:t>The leaking pipes have been by-passed and the cavity was restarted with 15% less of cooling efficiency. </a:t>
            </a:r>
            <a:r>
              <a:rPr lang="en-US" sz="1600" dirty="0" err="1" smtClean="0"/>
              <a:t>T</a:t>
            </a:r>
            <a:r>
              <a:rPr lang="en-US" sz="1200" dirty="0" err="1" smtClean="0"/>
              <a:t>cavity</a:t>
            </a:r>
            <a:r>
              <a:rPr lang="en-US" sz="1200" dirty="0"/>
              <a:t>-</a:t>
            </a:r>
            <a:r>
              <a:rPr lang="en-US" sz="1200" dirty="0" smtClean="0"/>
              <a:t>reference</a:t>
            </a:r>
            <a:r>
              <a:rPr lang="en-US" sz="1600" dirty="0" smtClean="0"/>
              <a:t> moved from 46.3 </a:t>
            </a:r>
            <a:r>
              <a:rPr lang="en-US" sz="1600" dirty="0" smtClean="0">
                <a:latin typeface="Calibri" panose="020F0502020204030204" pitchFamily="34" charset="0"/>
                <a:cs typeface="Calibri" panose="020F0502020204030204" pitchFamily="34" charset="0"/>
              </a:rPr>
              <a:t>˚</a:t>
            </a:r>
            <a:r>
              <a:rPr lang="en-US" sz="1600" dirty="0" smtClean="0"/>
              <a:t>C to 54.6 </a:t>
            </a:r>
            <a:r>
              <a:rPr lang="en-US" sz="1600" dirty="0" smtClean="0">
                <a:latin typeface="Calibri" panose="020F0502020204030204" pitchFamily="34" charset="0"/>
                <a:cs typeface="Calibri" panose="020F0502020204030204" pitchFamily="34" charset="0"/>
              </a:rPr>
              <a:t>˚</a:t>
            </a:r>
            <a:r>
              <a:rPr lang="en-US" sz="1600" dirty="0" smtClean="0"/>
              <a:t>C.</a:t>
            </a:r>
          </a:p>
          <a:p>
            <a:pPr>
              <a:lnSpc>
                <a:spcPct val="150000"/>
              </a:lnSpc>
            </a:pPr>
            <a:r>
              <a:rPr lang="en-US" sz="1600" dirty="0" smtClean="0"/>
              <a:t>No troubles for the storage ring operations.</a:t>
            </a:r>
          </a:p>
          <a:p>
            <a:pPr>
              <a:lnSpc>
                <a:spcPct val="150000"/>
              </a:lnSpc>
            </a:pPr>
            <a:r>
              <a:rPr lang="en-US" sz="1600" dirty="0" smtClean="0"/>
              <a:t>A spare cavity is available in the RF lab but there was no time for the replacement this June.</a:t>
            </a:r>
          </a:p>
          <a:p>
            <a:pPr>
              <a:lnSpc>
                <a:spcPct val="150000"/>
              </a:lnSpc>
            </a:pPr>
            <a:r>
              <a:rPr lang="en-US" sz="1600" dirty="0" smtClean="0"/>
              <a:t>Replacing the cavity and fixing the leak in the laboratory – if it will be worth it -   is scheduled in 2022.</a:t>
            </a:r>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5</a:t>
            </a:fld>
            <a:endParaRPr lang="it-IT" altLang="it-IT" dirty="0"/>
          </a:p>
        </p:txBody>
      </p:sp>
    </p:spTree>
    <p:extLst>
      <p:ext uri="{BB962C8B-B14F-4D97-AF65-F5344CB8AC3E}">
        <p14:creationId xmlns:p14="http://schemas.microsoft.com/office/powerpoint/2010/main" val="331168641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&amp; Elettra 2.0</a:t>
            </a:r>
            <a:endParaRPr lang="en-US" dirty="0"/>
          </a:p>
        </p:txBody>
      </p:sp>
      <p:sp>
        <p:nvSpPr>
          <p:cNvPr id="3" name="Content Placeholder 2"/>
          <p:cNvSpPr>
            <a:spLocks noGrp="1"/>
          </p:cNvSpPr>
          <p:nvPr>
            <p:ph idx="1"/>
          </p:nvPr>
        </p:nvSpPr>
        <p:spPr>
          <a:xfrm>
            <a:off x="751616" y="1299121"/>
            <a:ext cx="8892875" cy="2297137"/>
          </a:xfrm>
        </p:spPr>
        <p:txBody>
          <a:bodyPr/>
          <a:lstStyle/>
          <a:p>
            <a:r>
              <a:rPr lang="en-US" sz="1600" dirty="0" smtClean="0">
                <a:solidFill>
                  <a:schemeClr val="tx1"/>
                </a:solidFill>
              </a:rPr>
              <a:t>The Elettra cavity was chosen for the Elettra 2.0 project (no budget for new cavities)</a:t>
            </a:r>
          </a:p>
          <a:p>
            <a:r>
              <a:rPr lang="en-US" sz="1600" dirty="0" smtClean="0">
                <a:solidFill>
                  <a:schemeClr val="tx1"/>
                </a:solidFill>
              </a:rPr>
              <a:t>Today this water leak adds to the “</a:t>
            </a:r>
            <a:r>
              <a:rPr lang="en-US" sz="1600" i="1" dirty="0" smtClean="0">
                <a:solidFill>
                  <a:schemeClr val="tx1"/>
                </a:solidFill>
              </a:rPr>
              <a:t>cons list” </a:t>
            </a:r>
            <a:r>
              <a:rPr lang="en-US" sz="1600" dirty="0" smtClean="0">
                <a:solidFill>
                  <a:schemeClr val="tx1"/>
                </a:solidFill>
              </a:rPr>
              <a:t>of using this cavity for Elettra 2.0.</a:t>
            </a:r>
          </a:p>
          <a:p>
            <a:pPr marL="0" indent="0">
              <a:buNone/>
            </a:pPr>
            <a:endParaRPr lang="en-US" sz="1600" dirty="0" smtClean="0">
              <a:solidFill>
                <a:schemeClr val="tx1"/>
              </a:solidFill>
            </a:endParaRPr>
          </a:p>
          <a:p>
            <a:r>
              <a:rPr lang="en-US" sz="1600" dirty="0" smtClean="0">
                <a:solidFill>
                  <a:schemeClr val="tx1"/>
                </a:solidFill>
              </a:rPr>
              <a:t>Any different choice of the cavity shall take into account the dimension of the Elettra 2.0 vacuum chamber, the available room </a:t>
            </a:r>
            <a:r>
              <a:rPr lang="en-US" sz="1600" dirty="0">
                <a:solidFill>
                  <a:schemeClr val="tx1"/>
                </a:solidFill>
              </a:rPr>
              <a:t>for the cavity installation in the short sections</a:t>
            </a:r>
            <a:r>
              <a:rPr lang="en-US" sz="1600" dirty="0" smtClean="0">
                <a:solidFill>
                  <a:schemeClr val="tx1"/>
                </a:solidFill>
              </a:rPr>
              <a:t>, 1200 mm, including the required tapers.</a:t>
            </a:r>
          </a:p>
          <a:p>
            <a:r>
              <a:rPr lang="en-US" sz="1600" dirty="0" smtClean="0">
                <a:solidFill>
                  <a:schemeClr val="tx1"/>
                </a:solidFill>
              </a:rPr>
              <a:t>In the first stage Elettra 2.0 will start the operations with the very same cavities.</a:t>
            </a:r>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6</a:t>
            </a:fld>
            <a:endParaRPr lang="it-IT" altLang="it-IT" dirty="0"/>
          </a:p>
        </p:txBody>
      </p:sp>
      <p:sp>
        <p:nvSpPr>
          <p:cNvPr id="7" name="TextBox 6"/>
          <p:cNvSpPr txBox="1"/>
          <p:nvPr/>
        </p:nvSpPr>
        <p:spPr>
          <a:xfrm>
            <a:off x="5297261" y="6665982"/>
            <a:ext cx="4017318" cy="707886"/>
          </a:xfrm>
          <a:prstGeom prst="rect">
            <a:avLst/>
          </a:prstGeom>
          <a:solidFill>
            <a:schemeClr val="bg1"/>
          </a:solidFill>
        </p:spPr>
        <p:txBody>
          <a:bodyPr wrap="square" rtlCol="0">
            <a:spAutoFit/>
          </a:bodyPr>
          <a:lstStyle/>
          <a:p>
            <a:r>
              <a:rPr lang="en-US" sz="1200" dirty="0" smtClean="0">
                <a:solidFill>
                  <a:schemeClr val="accent3">
                    <a:lumMod val="75000"/>
                  </a:schemeClr>
                </a:solidFill>
                <a:latin typeface="+mn-lt"/>
              </a:rPr>
              <a:t>The Elettra vacuum chamber transverse section, outer size 88 x 60 mm and the Elettra 2.0 one, 30 x 20 mm, 3D printed prototype. Comparison with the same scale</a:t>
            </a:r>
            <a:r>
              <a:rPr lang="en-US" sz="1600" dirty="0" smtClean="0">
                <a:solidFill>
                  <a:schemeClr val="accent3">
                    <a:lumMod val="75000"/>
                  </a:schemeClr>
                </a:solidFill>
                <a:latin typeface="+mn-lt"/>
              </a:rPr>
              <a:t>.</a:t>
            </a:r>
            <a:endParaRPr lang="en-US" sz="1600" dirty="0">
              <a:solidFill>
                <a:schemeClr val="accent3">
                  <a:lumMod val="75000"/>
                </a:schemeClr>
              </a:solidFill>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376" y="3805660"/>
            <a:ext cx="3379089" cy="2711615"/>
          </a:xfrm>
          <a:prstGeom prst="rect">
            <a:avLst/>
          </a:prstGeom>
        </p:spPr>
      </p:pic>
      <p:pic>
        <p:nvPicPr>
          <p:cNvPr id="10" name="Picture 9"/>
          <p:cNvPicPr>
            <a:picLocks noChangeAspect="1"/>
          </p:cNvPicPr>
          <p:nvPr/>
        </p:nvPicPr>
        <p:blipFill>
          <a:blip r:embed="rId4"/>
          <a:stretch>
            <a:fillRect/>
          </a:stretch>
        </p:blipFill>
        <p:spPr>
          <a:xfrm>
            <a:off x="1443644" y="3779837"/>
            <a:ext cx="3016871" cy="2986459"/>
          </a:xfrm>
          <a:prstGeom prst="rect">
            <a:avLst/>
          </a:prstGeom>
        </p:spPr>
      </p:pic>
      <p:sp>
        <p:nvSpPr>
          <p:cNvPr id="11" name="TextBox 10"/>
          <p:cNvSpPr txBox="1"/>
          <p:nvPr/>
        </p:nvSpPr>
        <p:spPr>
          <a:xfrm>
            <a:off x="1191665" y="6795478"/>
            <a:ext cx="3520827" cy="461665"/>
          </a:xfrm>
          <a:prstGeom prst="rect">
            <a:avLst/>
          </a:prstGeom>
          <a:solidFill>
            <a:schemeClr val="bg1"/>
          </a:solidFill>
        </p:spPr>
        <p:txBody>
          <a:bodyPr wrap="square" rtlCol="0">
            <a:spAutoFit/>
          </a:bodyPr>
          <a:lstStyle/>
          <a:p>
            <a:r>
              <a:rPr lang="en-US" sz="1200" dirty="0" smtClean="0">
                <a:solidFill>
                  <a:schemeClr val="accent3">
                    <a:lumMod val="75000"/>
                  </a:schemeClr>
                </a:solidFill>
                <a:latin typeface="+mn-lt"/>
              </a:rPr>
              <a:t>Elettra  2.0 storage ring and room from the cavity installation in the short straight section</a:t>
            </a:r>
          </a:p>
        </p:txBody>
      </p:sp>
    </p:spTree>
    <p:extLst>
      <p:ext uri="{BB962C8B-B14F-4D97-AF65-F5344CB8AC3E}">
        <p14:creationId xmlns:p14="http://schemas.microsoft.com/office/powerpoint/2010/main" val="243030544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081" y="170735"/>
            <a:ext cx="6336703" cy="944806"/>
          </a:xfrm>
        </p:spPr>
        <p:txBody>
          <a:bodyPr/>
          <a:lstStyle/>
          <a:p>
            <a:r>
              <a:rPr lang="en-US" dirty="0" smtClean="0"/>
              <a:t>CRE-331M</a:t>
            </a:r>
            <a:endParaRPr lang="en-US" dirty="0"/>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7</a:t>
            </a:fld>
            <a:endParaRPr lang="it-IT" altLang="it-IT" dirty="0"/>
          </a:p>
        </p:txBody>
      </p:sp>
      <p:sp>
        <p:nvSpPr>
          <p:cNvPr id="7" name="TextBox 6"/>
          <p:cNvSpPr txBox="1"/>
          <p:nvPr/>
        </p:nvSpPr>
        <p:spPr>
          <a:xfrm>
            <a:off x="1259892" y="6621323"/>
            <a:ext cx="7884876" cy="830997"/>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CRE-331M 130 kW 500 MHz solid state amplifier from Cryoelectra installed in the Elettra service area composed by 3 racks (800 +1200+ 800). Total length 2800 mm, width 1400 mm, max height 2897 mm. </a:t>
            </a:r>
            <a:endParaRPr lang="en-US" sz="1600" dirty="0">
              <a:solidFill>
                <a:schemeClr val="accent1">
                  <a:lumMod val="75000"/>
                </a:schemeClr>
              </a:solidFill>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904" y="1311944"/>
            <a:ext cx="6672741" cy="5004555"/>
          </a:xfrm>
          <a:prstGeom prst="rect">
            <a:avLst/>
          </a:prstGeom>
        </p:spPr>
      </p:pic>
      <p:sp>
        <p:nvSpPr>
          <p:cNvPr id="9" name="Line Callout 1 8"/>
          <p:cNvSpPr/>
          <p:nvPr/>
        </p:nvSpPr>
        <p:spPr bwMode="auto">
          <a:xfrm>
            <a:off x="7200687" y="1410934"/>
            <a:ext cx="2448138" cy="928744"/>
          </a:xfrm>
          <a:prstGeom prst="borderCallout1">
            <a:avLst/>
          </a:prstGeom>
          <a:solidFill>
            <a:srgbClr val="FFFF99"/>
          </a:solidFill>
          <a:ln w="28575" cap="flat" cmpd="sng" algn="ctr">
            <a:solidFill>
              <a:srgbClr val="FFFF00"/>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2400" b="0" i="0" u="none" strike="noStrike" cap="none" normalizeH="0" baseline="0" dirty="0" smtClean="0">
                <a:ln>
                  <a:noFill/>
                </a:ln>
                <a:solidFill>
                  <a:srgbClr val="002060"/>
                </a:solidFill>
                <a:effectLst/>
                <a:latin typeface="Arial" charset="0"/>
                <a:ea typeface="ＭＳ Ｐゴシック" charset="0"/>
                <a:cs typeface="ＭＳ Ｐゴシック" charset="0"/>
              </a:rPr>
              <a:t>Control System &amp; </a:t>
            </a:r>
            <a:r>
              <a:rPr lang="en-US" dirty="0" err="1" smtClean="0">
                <a:solidFill>
                  <a:srgbClr val="002060"/>
                </a:solidFill>
                <a:latin typeface="Arial" charset="0"/>
                <a:ea typeface="ＭＳ Ｐゴシック" charset="0"/>
                <a:cs typeface="ＭＳ Ｐゴシック" charset="0"/>
              </a:rPr>
              <a:t>H.</a:t>
            </a:r>
            <a:r>
              <a:rPr kumimoji="0" lang="en-US" sz="2400" b="0" i="0" u="none" strike="noStrike" cap="none" normalizeH="0" baseline="0" dirty="0" err="1" smtClean="0">
                <a:ln>
                  <a:noFill/>
                </a:ln>
                <a:solidFill>
                  <a:srgbClr val="002060"/>
                </a:solidFill>
                <a:effectLst/>
                <a:latin typeface="Arial" charset="0"/>
                <a:ea typeface="ＭＳ Ｐゴシック" charset="0"/>
                <a:cs typeface="ＭＳ Ｐゴシック" charset="0"/>
              </a:rPr>
              <a:t>M.I</a:t>
            </a:r>
            <a:r>
              <a:rPr kumimoji="0" lang="en-US" sz="2400" b="0" i="0" u="none" strike="noStrike" cap="none" normalizeH="0" baseline="0" dirty="0" smtClean="0">
                <a:ln>
                  <a:noFill/>
                </a:ln>
                <a:solidFill>
                  <a:srgbClr val="002060"/>
                </a:solidFill>
                <a:effectLst/>
                <a:latin typeface="Arial" charset="0"/>
                <a:ea typeface="ＭＳ Ｐゴシック" charset="0"/>
                <a:cs typeface="ＭＳ Ｐゴシック" charset="0"/>
              </a:rPr>
              <a:t>. Rack</a:t>
            </a:r>
            <a:endParaRPr kumimoji="0" lang="en-US" sz="2400" b="0" i="0" u="none" strike="noStrike" cap="none" normalizeH="0" baseline="0" dirty="0">
              <a:ln>
                <a:noFill/>
              </a:ln>
              <a:solidFill>
                <a:srgbClr val="002060"/>
              </a:solidFill>
              <a:effectLst/>
              <a:latin typeface="Arial" charset="0"/>
              <a:ea typeface="ＭＳ Ｐゴシック" charset="0"/>
              <a:cs typeface="ＭＳ Ｐゴシック" charset="0"/>
            </a:endParaRPr>
          </a:p>
        </p:txBody>
      </p:sp>
      <p:sp>
        <p:nvSpPr>
          <p:cNvPr id="10" name="Line Callout 1 9"/>
          <p:cNvSpPr/>
          <p:nvPr/>
        </p:nvSpPr>
        <p:spPr bwMode="auto">
          <a:xfrm>
            <a:off x="2273895" y="1007120"/>
            <a:ext cx="2408636" cy="936104"/>
          </a:xfrm>
          <a:prstGeom prst="borderCallout1">
            <a:avLst>
              <a:gd name="adj1" fmla="val 109284"/>
              <a:gd name="adj2" fmla="val -2777"/>
              <a:gd name="adj3" fmla="val 178264"/>
              <a:gd name="adj4" fmla="val 1113"/>
            </a:avLst>
          </a:prstGeom>
          <a:solidFill>
            <a:srgbClr val="FFFF99"/>
          </a:solidFill>
          <a:ln w="28575" cap="flat" cmpd="sng" algn="ctr">
            <a:solidFill>
              <a:srgbClr val="FFFF00"/>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2400" b="0" i="0" u="none" strike="noStrike" cap="none" normalizeH="0" baseline="0" dirty="0" smtClean="0">
                <a:ln>
                  <a:noFill/>
                </a:ln>
                <a:solidFill>
                  <a:srgbClr val="002060"/>
                </a:solidFill>
                <a:effectLst/>
                <a:latin typeface="Arial" charset="0"/>
                <a:ea typeface="ＭＳ Ｐゴシック" charset="0"/>
                <a:cs typeface="ＭＳ Ｐゴシック" charset="0"/>
              </a:rPr>
              <a:t>AC/DC Power Supply</a:t>
            </a:r>
            <a:r>
              <a:rPr kumimoji="0" lang="en-US" sz="2400" b="0" i="0" u="none" strike="noStrike" cap="none" normalizeH="0" dirty="0" smtClean="0">
                <a:ln>
                  <a:noFill/>
                </a:ln>
                <a:solidFill>
                  <a:srgbClr val="002060"/>
                </a:solidFill>
                <a:effectLst/>
                <a:latin typeface="Arial" charset="0"/>
                <a:ea typeface="ＭＳ Ｐゴシック" charset="0"/>
                <a:cs typeface="ＭＳ Ｐゴシック" charset="0"/>
              </a:rPr>
              <a:t> </a:t>
            </a:r>
            <a:r>
              <a:rPr kumimoji="0" lang="en-US" sz="2400" b="0" i="0" u="none" strike="noStrike" cap="none" normalizeH="0" baseline="0" dirty="0" smtClean="0">
                <a:ln>
                  <a:noFill/>
                </a:ln>
                <a:solidFill>
                  <a:srgbClr val="002060"/>
                </a:solidFill>
                <a:effectLst/>
                <a:latin typeface="Arial" charset="0"/>
                <a:ea typeface="ＭＳ Ｐゴシック" charset="0"/>
                <a:cs typeface="ＭＳ Ｐゴシック" charset="0"/>
              </a:rPr>
              <a:t>Rack</a:t>
            </a:r>
            <a:endParaRPr kumimoji="0" lang="en-US" sz="2400" b="0" i="0" u="none" strike="noStrike" cap="none" normalizeH="0" baseline="0" dirty="0">
              <a:ln>
                <a:noFill/>
              </a:ln>
              <a:solidFill>
                <a:srgbClr val="002060"/>
              </a:solidFill>
              <a:effectLst/>
              <a:latin typeface="Arial" charset="0"/>
              <a:ea typeface="ＭＳ Ｐゴシック" charset="0"/>
              <a:cs typeface="ＭＳ Ｐゴシック" charset="0"/>
            </a:endParaRPr>
          </a:p>
        </p:txBody>
      </p:sp>
      <p:sp>
        <p:nvSpPr>
          <p:cNvPr id="11" name="Line Callout 1 10"/>
          <p:cNvSpPr/>
          <p:nvPr/>
        </p:nvSpPr>
        <p:spPr bwMode="auto">
          <a:xfrm>
            <a:off x="2161949" y="5794733"/>
            <a:ext cx="1580263" cy="428225"/>
          </a:xfrm>
          <a:prstGeom prst="borderCallout1">
            <a:avLst>
              <a:gd name="adj1" fmla="val -33331"/>
              <a:gd name="adj2" fmla="val 54408"/>
              <a:gd name="adj3" fmla="val -283316"/>
              <a:gd name="adj4" fmla="val 86039"/>
            </a:avLst>
          </a:prstGeom>
          <a:solidFill>
            <a:srgbClr val="FFFF99"/>
          </a:solidFill>
          <a:ln w="28575" cap="flat" cmpd="sng" algn="ctr">
            <a:solidFill>
              <a:srgbClr val="FFFF00"/>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2400" b="0" i="0" u="none" strike="noStrike" cap="none" normalizeH="0" baseline="0" dirty="0" smtClean="0">
                <a:ln>
                  <a:noFill/>
                </a:ln>
                <a:solidFill>
                  <a:srgbClr val="002060"/>
                </a:solidFill>
                <a:effectLst/>
                <a:latin typeface="Arial" charset="0"/>
                <a:ea typeface="ＭＳ Ｐゴシック" charset="0"/>
                <a:cs typeface="ＭＳ Ｐゴシック" charset="0"/>
              </a:rPr>
              <a:t>RF Rack</a:t>
            </a:r>
            <a:endParaRPr kumimoji="0" lang="en-US" sz="2400" b="0" i="0" u="none" strike="noStrike" cap="none" normalizeH="0" baseline="0" dirty="0">
              <a:ln>
                <a:noFill/>
              </a:ln>
              <a:solidFill>
                <a:srgbClr val="00206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4270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081" y="170735"/>
            <a:ext cx="6696744" cy="936104"/>
          </a:xfrm>
        </p:spPr>
        <p:txBody>
          <a:bodyPr/>
          <a:lstStyle/>
          <a:p>
            <a:r>
              <a:rPr lang="en-US" dirty="0" smtClean="0"/>
              <a:t>130 </a:t>
            </a:r>
            <a:r>
              <a:rPr lang="en-US" dirty="0"/>
              <a:t>k</a:t>
            </a:r>
            <a:r>
              <a:rPr lang="en-US" dirty="0" smtClean="0"/>
              <a:t>W - 500 MHz RF design</a:t>
            </a:r>
            <a:endParaRPr lang="en-US" dirty="0"/>
          </a:p>
        </p:txBody>
      </p:sp>
      <p:sp>
        <p:nvSpPr>
          <p:cNvPr id="4" name="Slide Number Placeholder 3"/>
          <p:cNvSpPr>
            <a:spLocks noGrp="1"/>
          </p:cNvSpPr>
          <p:nvPr>
            <p:ph type="sldNum" sz="quarter" idx="10"/>
          </p:nvPr>
        </p:nvSpPr>
        <p:spPr/>
        <p:txBody>
          <a:bodyPr/>
          <a:lstStyle/>
          <a:p>
            <a:pPr>
              <a:defRPr/>
            </a:pPr>
            <a:fld id="{928C2871-3DA6-482A-90BC-167E3B20886B}" type="slidenum">
              <a:rPr lang="it-IT" altLang="it-IT" smtClean="0"/>
              <a:pPr>
                <a:defRPr/>
              </a:pPr>
              <a:t>8</a:t>
            </a:fld>
            <a:endParaRPr lang="it-IT" altLang="it-IT" dirty="0"/>
          </a:p>
        </p:txBody>
      </p:sp>
      <p:sp>
        <p:nvSpPr>
          <p:cNvPr id="7" name="TextBox 6"/>
          <p:cNvSpPr txBox="1"/>
          <p:nvPr/>
        </p:nvSpPr>
        <p:spPr>
          <a:xfrm>
            <a:off x="360351" y="6419116"/>
            <a:ext cx="9720274" cy="830997"/>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15 RF power modules are combined together to obtain 130 kW. Each module hosts 16 pallet made by one transistor + one circulator. </a:t>
            </a:r>
            <a:r>
              <a:rPr lang="en-US" sz="1600" b="1" dirty="0" smtClean="0">
                <a:solidFill>
                  <a:schemeClr val="accent1">
                    <a:lumMod val="75000"/>
                  </a:schemeClr>
                </a:solidFill>
                <a:latin typeface="+mn-lt"/>
              </a:rPr>
              <a:t>Total transistors # 240 , </a:t>
            </a:r>
            <a:r>
              <a:rPr lang="en-US" sz="1600" dirty="0" smtClean="0">
                <a:solidFill>
                  <a:schemeClr val="accent1">
                    <a:lumMod val="75000"/>
                  </a:schemeClr>
                </a:solidFill>
                <a:latin typeface="+mn-lt"/>
              </a:rPr>
              <a:t>model </a:t>
            </a:r>
            <a:r>
              <a:rPr lang="en-US" sz="1600" dirty="0" err="1" smtClean="0">
                <a:solidFill>
                  <a:schemeClr val="accent1">
                    <a:lumMod val="75000"/>
                  </a:schemeClr>
                </a:solidFill>
                <a:latin typeface="+mn-lt"/>
              </a:rPr>
              <a:t>BLF578XR</a:t>
            </a:r>
            <a:r>
              <a:rPr lang="en-US" sz="1600" dirty="0" smtClean="0">
                <a:solidFill>
                  <a:schemeClr val="accent1">
                    <a:lumMod val="75000"/>
                  </a:schemeClr>
                </a:solidFill>
                <a:latin typeface="+mn-lt"/>
              </a:rPr>
              <a:t>, </a:t>
            </a:r>
            <a:r>
              <a:rPr lang="en-US" sz="1600" b="1" dirty="0" smtClean="0">
                <a:solidFill>
                  <a:schemeClr val="accent1">
                    <a:lumMod val="75000"/>
                  </a:schemeClr>
                </a:solidFill>
                <a:latin typeface="+mn-lt"/>
              </a:rPr>
              <a:t>+ Driver+ Pre-driver.</a:t>
            </a:r>
          </a:p>
          <a:p>
            <a:r>
              <a:rPr lang="en-US" sz="1600" b="1" dirty="0">
                <a:solidFill>
                  <a:schemeClr val="accent1">
                    <a:lumMod val="75000"/>
                  </a:schemeClr>
                </a:solidFill>
                <a:latin typeface="+mn-lt"/>
              </a:rPr>
              <a:t>#84 </a:t>
            </a:r>
            <a:r>
              <a:rPr lang="en-US" sz="1600" b="1" dirty="0" smtClean="0">
                <a:solidFill>
                  <a:schemeClr val="accent1">
                    <a:lumMod val="75000"/>
                  </a:schemeClr>
                </a:solidFill>
                <a:latin typeface="+mn-lt"/>
              </a:rPr>
              <a:t>AC/DC power supplies, </a:t>
            </a:r>
            <a:r>
              <a:rPr lang="en-US" sz="1600" dirty="0" smtClean="0">
                <a:solidFill>
                  <a:schemeClr val="accent1">
                    <a:lumMod val="75000"/>
                  </a:schemeClr>
                </a:solidFill>
                <a:latin typeface="+mn-lt"/>
              </a:rPr>
              <a:t>model</a:t>
            </a:r>
            <a:r>
              <a:rPr lang="en-US" sz="1600" b="1" dirty="0" smtClean="0">
                <a:solidFill>
                  <a:schemeClr val="accent1">
                    <a:lumMod val="75000"/>
                  </a:schemeClr>
                </a:solidFill>
                <a:latin typeface="+mn-lt"/>
              </a:rPr>
              <a:t> </a:t>
            </a:r>
            <a:r>
              <a:rPr lang="en-US" sz="1600" dirty="0" smtClean="0">
                <a:solidFill>
                  <a:schemeClr val="accent1">
                    <a:lumMod val="75000"/>
                  </a:schemeClr>
                </a:solidFill>
                <a:latin typeface="+mn-lt"/>
              </a:rPr>
              <a:t>GE </a:t>
            </a:r>
            <a:r>
              <a:rPr lang="en-US" sz="1600" b="1" dirty="0" smtClean="0">
                <a:solidFill>
                  <a:schemeClr val="accent1">
                    <a:lumMod val="75000"/>
                  </a:schemeClr>
                </a:solidFill>
                <a:latin typeface="+mn-lt"/>
              </a:rPr>
              <a:t> </a:t>
            </a:r>
            <a:r>
              <a:rPr lang="en-US" sz="1600" dirty="0" smtClean="0">
                <a:solidFill>
                  <a:schemeClr val="accent1">
                    <a:lumMod val="75000"/>
                  </a:schemeClr>
                </a:solidFill>
                <a:latin typeface="+mn-lt"/>
              </a:rPr>
              <a:t>52 V - 3.5 kW , feed in parallel the transistors.</a:t>
            </a:r>
            <a:endParaRPr lang="en-US" sz="1600" dirty="0">
              <a:solidFill>
                <a:schemeClr val="accent1">
                  <a:lumMod val="75000"/>
                </a:schemeClr>
              </a:solidFill>
              <a:latin typeface="+mn-lt"/>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19103"/>
          <a:stretch/>
        </p:blipFill>
        <p:spPr>
          <a:xfrm>
            <a:off x="592326" y="1112355"/>
            <a:ext cx="5708127" cy="506724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390" y="1978877"/>
            <a:ext cx="3030498" cy="4320480"/>
          </a:xfrm>
          <a:prstGeom prst="rect">
            <a:avLst/>
          </a:prstGeom>
        </p:spPr>
      </p:pic>
    </p:spTree>
    <p:extLst>
      <p:ext uri="{BB962C8B-B14F-4D97-AF65-F5344CB8AC3E}">
        <p14:creationId xmlns:p14="http://schemas.microsoft.com/office/powerpoint/2010/main" val="1358014023"/>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3240112" y="323453"/>
            <a:ext cx="5615954" cy="936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dirty="0" err="1" smtClean="0"/>
              <a:t>FAT</a:t>
            </a:r>
            <a:r>
              <a:rPr lang="it-IT" altLang="it-IT" dirty="0" smtClean="0"/>
              <a:t> Remote Session</a:t>
            </a:r>
          </a:p>
        </p:txBody>
      </p:sp>
      <p:sp>
        <p:nvSpPr>
          <p:cNvPr id="15364" name="Slide Number Placeholder 3"/>
          <p:cNvSpPr>
            <a:spLocks noGrp="1"/>
          </p:cNvSpPr>
          <p:nvPr>
            <p:ph type="sldNum" sz="quarter" idx="10"/>
          </p:nvPr>
        </p:nvSpPr>
        <p:spPr>
          <a:xfrm>
            <a:off x="9791700" y="7078663"/>
            <a:ext cx="288925" cy="23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5pPr>
            <a:lvl6pPr marL="25146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6pPr>
            <a:lvl7pPr marL="29718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7pPr>
            <a:lvl8pPr marL="34290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8pPr>
            <a:lvl9pPr marL="3886200" indent="-228600" defTabSz="447675"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bg1"/>
                </a:solidFill>
                <a:latin typeface="Arial" panose="020B0604020202020204" pitchFamily="34" charset="0"/>
                <a:ea typeface="MS PGothic" panose="020B0600070205080204" pitchFamily="34" charset="-128"/>
              </a:defRPr>
            </a:lvl9pPr>
          </a:lstStyle>
          <a:p>
            <a:fld id="{3D87BBAE-8EF0-48A7-97F5-4E8245C9355F}" type="slidenum">
              <a:rPr lang="it-IT" altLang="it-IT" sz="1300" smtClean="0">
                <a:solidFill>
                  <a:srgbClr val="000000"/>
                </a:solidFill>
              </a:rPr>
              <a:pPr/>
              <a:t>9</a:t>
            </a:fld>
            <a:endParaRPr lang="it-IT" altLang="it-IT" sz="1300" smtClean="0">
              <a:solidFill>
                <a:srgbClr val="000000"/>
              </a:solidFill>
            </a:endParaRPr>
          </a:p>
        </p:txBody>
      </p:sp>
      <p:sp>
        <p:nvSpPr>
          <p:cNvPr id="4" name="TextBox 3"/>
          <p:cNvSpPr txBox="1"/>
          <p:nvPr/>
        </p:nvSpPr>
        <p:spPr>
          <a:xfrm>
            <a:off x="719832" y="6464086"/>
            <a:ext cx="8922629" cy="830997"/>
          </a:xfrm>
          <a:prstGeom prst="rect">
            <a:avLst/>
          </a:prstGeom>
          <a:solidFill>
            <a:schemeClr val="bg1"/>
          </a:solidFill>
        </p:spPr>
        <p:txBody>
          <a:bodyPr wrap="square" rtlCol="0">
            <a:spAutoFit/>
          </a:bodyPr>
          <a:lstStyle/>
          <a:p>
            <a:r>
              <a:rPr lang="en-US" sz="1600" dirty="0" smtClean="0">
                <a:solidFill>
                  <a:schemeClr val="accent1">
                    <a:lumMod val="75000"/>
                  </a:schemeClr>
                </a:solidFill>
                <a:latin typeface="+mn-lt"/>
              </a:rPr>
              <a:t>The 130 kW 500 MHz amplifier model CRE-331M , was never seen “</a:t>
            </a:r>
            <a:r>
              <a:rPr lang="en-US" sz="1600" i="1" dirty="0" smtClean="0">
                <a:solidFill>
                  <a:schemeClr val="accent1">
                    <a:lumMod val="75000"/>
                  </a:schemeClr>
                </a:solidFill>
                <a:latin typeface="+mn-lt"/>
              </a:rPr>
              <a:t>in person</a:t>
            </a:r>
            <a:r>
              <a:rPr lang="en-US" sz="1600" dirty="0" smtClean="0">
                <a:solidFill>
                  <a:schemeClr val="accent1">
                    <a:lumMod val="75000"/>
                  </a:schemeClr>
                </a:solidFill>
                <a:latin typeface="+mn-lt"/>
              </a:rPr>
              <a:t>” before its delivery. FAT sessions hold by means of remote connections. FAT was done following a written agreed protocol </a:t>
            </a:r>
            <a:endParaRPr lang="en-US" sz="1600" dirty="0">
              <a:solidFill>
                <a:schemeClr val="accent1">
                  <a:lumMod val="75000"/>
                </a:schemeClr>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096" y="1321589"/>
            <a:ext cx="6336704" cy="49164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76" y="1547589"/>
            <a:ext cx="5400600" cy="4121858"/>
          </a:xfrm>
          <a:prstGeom prst="rect">
            <a:avLst/>
          </a:prstGeom>
        </p:spPr>
      </p:pic>
    </p:spTree>
    <p:extLst>
      <p:ext uri="{BB962C8B-B14F-4D97-AF65-F5344CB8AC3E}">
        <p14:creationId xmlns:p14="http://schemas.microsoft.com/office/powerpoint/2010/main" val="390748620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Elettra Sincrotrone Trieste_Template Slides E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GECI-TMP-24-rev00UK</Template>
  <TotalTime>2196</TotalTime>
  <Words>2704</Words>
  <Application>Microsoft Office PowerPoint</Application>
  <PresentationFormat>Custom</PresentationFormat>
  <Paragraphs>342</Paragraphs>
  <Slides>25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MS PGothic</vt:lpstr>
      <vt:lpstr>MS PGothic</vt:lpstr>
      <vt:lpstr>Arial</vt:lpstr>
      <vt:lpstr>Calibri</vt:lpstr>
      <vt:lpstr>Symbol</vt:lpstr>
      <vt:lpstr>Times New Roman</vt:lpstr>
      <vt:lpstr>Wingdings</vt:lpstr>
      <vt:lpstr>Elettra Sincrotrone Trieste_Template Slides ENG</vt:lpstr>
      <vt:lpstr>PowerPoint Presentation</vt:lpstr>
      <vt:lpstr>Elettra – Elettra 2.0  RF Status &amp; Upgrade</vt:lpstr>
      <vt:lpstr>Talk Content</vt:lpstr>
      <vt:lpstr>Cavity RF#3</vt:lpstr>
      <vt:lpstr>Cavity RF#3</vt:lpstr>
      <vt:lpstr>Cavity &amp; Elettra 2.0</vt:lpstr>
      <vt:lpstr>CRE-331M</vt:lpstr>
      <vt:lpstr>130 kW - 500 MHz RF design</vt:lpstr>
      <vt:lpstr>FAT Remote Session</vt:lpstr>
      <vt:lpstr>Delivery</vt:lpstr>
      <vt:lpstr>130 kW RF Installation</vt:lpstr>
      <vt:lpstr>Installation</vt:lpstr>
      <vt:lpstr>Installation</vt:lpstr>
      <vt:lpstr>SAT set up</vt:lpstr>
      <vt:lpstr>Gain and Efficiency</vt:lpstr>
      <vt:lpstr>RF quality</vt:lpstr>
      <vt:lpstr>AM and Phase noise</vt:lpstr>
      <vt:lpstr>AM and Phase noise</vt:lpstr>
      <vt:lpstr>Gain stability</vt:lpstr>
      <vt:lpstr>24 h non-stop run</vt:lpstr>
      <vt:lpstr>Elettra storage ring operation</vt:lpstr>
      <vt:lpstr>Next plans</vt:lpstr>
      <vt:lpstr>Conclusion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nicoletta guidi</dc:creator>
  <cp:lastModifiedBy>Cristina Pasotti</cp:lastModifiedBy>
  <cp:revision>162</cp:revision>
  <cp:lastPrinted>2015-12-09T13:35:49Z</cp:lastPrinted>
  <dcterms:created xsi:type="dcterms:W3CDTF">2015-12-09T11:23:36Z</dcterms:created>
  <dcterms:modified xsi:type="dcterms:W3CDTF">2021-11-06T11:15:49Z</dcterms:modified>
</cp:coreProperties>
</file>